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sldIdLst>
    <p:sldId id="256" r:id="rId6"/>
    <p:sldId id="257" r:id="rId7"/>
    <p:sldId id="259" r:id="rId8"/>
    <p:sldId id="260" r:id="rId9"/>
    <p:sldId id="258" r:id="rId10"/>
    <p:sldId id="262" r:id="rId11"/>
    <p:sldId id="442" r:id="rId12"/>
    <p:sldId id="443" r:id="rId13"/>
    <p:sldId id="444" r:id="rId14"/>
    <p:sldId id="445" r:id="rId15"/>
    <p:sldId id="446" r:id="rId16"/>
    <p:sldId id="447" r:id="rId17"/>
    <p:sldId id="261" r:id="rId18"/>
    <p:sldId id="263" r:id="rId19"/>
  </p:sldIdLst>
  <p:sldSz cx="18288000" cy="10287000"/>
  <p:notesSz cx="7010400" cy="9296400"/>
  <p:embeddedFontLst>
    <p:embeddedFont>
      <p:font typeface="Helvetica World Bold" panose="020B0604020202020204" charset="-128"/>
      <p:regular r:id="rId20"/>
    </p:embeddedFont>
    <p:embeddedFont>
      <p:font typeface="Atkinson Hyperlegible" panose="020B0604020202020204" charset="0"/>
      <p:regular r:id="rId21"/>
    </p:embeddedFont>
    <p:embeddedFont>
      <p:font typeface="Atkinson Hyperlegible Bold" panose="020B0604020202020204" charset="0"/>
      <p:regular r:id="rId22"/>
    </p:embeddedFont>
    <p:embeddedFont>
      <p:font typeface="Atkinson Hyperlegible Italics" panose="020B0604020202020204" charset="0"/>
      <p:regular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oper Hewitt" panose="020B0604020202020204" charset="0"/>
      <p:regular r:id="rId32"/>
    </p:embeddedFont>
    <p:embeddedFont>
      <p:font typeface="Cooper Hewitt Bold" panose="020B0604020202020204" charset="0"/>
      <p:regular r:id="rId33"/>
    </p:embeddedFont>
    <p:embeddedFont>
      <p:font typeface="Helvetica Now Bold" panose="020B0604020202020204" charset="0"/>
      <p:regular r:id="rId34"/>
    </p:embeddedFont>
    <p:embeddedFont>
      <p:font typeface="Wingdings 3" panose="05040102010807070707"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D4601-FB71-4097-80F6-40ED4ECD2B49}" v="3" dt="2024-03-21T02:32:3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9" autoAdjust="0"/>
    <p:restoredTop sz="94622" autoAdjust="0"/>
  </p:normalViewPr>
  <p:slideViewPr>
    <p:cSldViewPr>
      <p:cViewPr varScale="1">
        <p:scale>
          <a:sx n="72" d="100"/>
          <a:sy n="72" d="100"/>
        </p:scale>
        <p:origin x="2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1337D-5EA6-44FF-93D7-7C75C4F410F0}"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CAC3476B-ABD4-432F-A67F-651ACE966B97}">
      <dgm:prSet/>
      <dgm:spPr/>
      <dgm:t>
        <a:bodyPr/>
        <a:lstStyle/>
        <a:p>
          <a:r>
            <a:rPr lang="en-US" b="0" i="0" baseline="0"/>
            <a:t>There is </a:t>
          </a:r>
          <a:r>
            <a:rPr lang="en-US" b="1" i="0" u="sng" baseline="0"/>
            <a:t>no charge </a:t>
          </a:r>
          <a:r>
            <a:rPr lang="en-US" b="0" i="0" baseline="0"/>
            <a:t>for </a:t>
          </a:r>
          <a:r>
            <a:rPr lang="en-US" b="1" i="0" baseline="0"/>
            <a:t>ACDBE or DBE </a:t>
          </a:r>
          <a:r>
            <a:rPr lang="en-US" b="0" i="0" baseline="0"/>
            <a:t>application processing.</a:t>
          </a:r>
          <a:endParaRPr lang="en-US"/>
        </a:p>
      </dgm:t>
    </dgm:pt>
    <dgm:pt modelId="{C80D9AB3-0798-42FD-915B-B990CD0525C3}" type="parTrans" cxnId="{F0326032-54AD-496C-85AF-C59FB0539E47}">
      <dgm:prSet/>
      <dgm:spPr/>
      <dgm:t>
        <a:bodyPr/>
        <a:lstStyle/>
        <a:p>
          <a:endParaRPr lang="en-US"/>
        </a:p>
      </dgm:t>
    </dgm:pt>
    <dgm:pt modelId="{0ABC084C-E1C2-487D-9BB8-35D51488AF12}" type="sibTrans" cxnId="{F0326032-54AD-496C-85AF-C59FB0539E47}">
      <dgm:prSet/>
      <dgm:spPr/>
      <dgm:t>
        <a:bodyPr/>
        <a:lstStyle/>
        <a:p>
          <a:endParaRPr lang="en-US"/>
        </a:p>
      </dgm:t>
    </dgm:pt>
    <dgm:pt modelId="{596239A8-3126-4417-A000-7541FAF230C9}">
      <dgm:prSet/>
      <dgm:spPr/>
      <dgm:t>
        <a:bodyPr/>
        <a:lstStyle/>
        <a:p>
          <a:r>
            <a:rPr lang="en-US" b="0" i="0" baseline="0"/>
            <a:t>This is a federal program and there are </a:t>
          </a:r>
          <a:r>
            <a:rPr lang="en-US" b="1" i="0" baseline="0"/>
            <a:t>no fees </a:t>
          </a:r>
          <a:r>
            <a:rPr lang="en-US" b="0" i="0" baseline="0"/>
            <a:t>associated with it.</a:t>
          </a:r>
          <a:endParaRPr lang="en-US"/>
        </a:p>
      </dgm:t>
    </dgm:pt>
    <dgm:pt modelId="{6B8B657F-BA8F-46EB-8151-E103FE1BCA51}" type="parTrans" cxnId="{4078E970-D5D0-4489-AE15-7FAE87FC75F6}">
      <dgm:prSet/>
      <dgm:spPr/>
      <dgm:t>
        <a:bodyPr/>
        <a:lstStyle/>
        <a:p>
          <a:endParaRPr lang="en-US"/>
        </a:p>
      </dgm:t>
    </dgm:pt>
    <dgm:pt modelId="{164B936C-B515-456E-9AA5-56324F33D317}" type="sibTrans" cxnId="{4078E970-D5D0-4489-AE15-7FAE87FC75F6}">
      <dgm:prSet/>
      <dgm:spPr/>
      <dgm:t>
        <a:bodyPr/>
        <a:lstStyle/>
        <a:p>
          <a:endParaRPr lang="en-US"/>
        </a:p>
      </dgm:t>
    </dgm:pt>
    <dgm:pt modelId="{F932264B-3DC3-41BF-9ECB-7C2855B7E544}" type="pres">
      <dgm:prSet presAssocID="{AA01337D-5EA6-44FF-93D7-7C75C4F410F0}" presName="hierChild1" presStyleCnt="0">
        <dgm:presLayoutVars>
          <dgm:chPref val="1"/>
          <dgm:dir/>
          <dgm:animOne val="branch"/>
          <dgm:animLvl val="lvl"/>
          <dgm:resizeHandles/>
        </dgm:presLayoutVars>
      </dgm:prSet>
      <dgm:spPr/>
    </dgm:pt>
    <dgm:pt modelId="{E351001A-8BD2-4A07-8128-BDC02D55914B}" type="pres">
      <dgm:prSet presAssocID="{CAC3476B-ABD4-432F-A67F-651ACE966B97}" presName="hierRoot1" presStyleCnt="0"/>
      <dgm:spPr/>
    </dgm:pt>
    <dgm:pt modelId="{A6FFEC08-539F-4EC9-ABAD-9B780A94371D}" type="pres">
      <dgm:prSet presAssocID="{CAC3476B-ABD4-432F-A67F-651ACE966B97}" presName="composite" presStyleCnt="0"/>
      <dgm:spPr/>
    </dgm:pt>
    <dgm:pt modelId="{F958AA05-2888-462C-AA1C-BAFB1EBE7B33}" type="pres">
      <dgm:prSet presAssocID="{CAC3476B-ABD4-432F-A67F-651ACE966B97}" presName="background" presStyleLbl="node0" presStyleIdx="0" presStyleCnt="2"/>
      <dgm:spPr/>
    </dgm:pt>
    <dgm:pt modelId="{544E7944-53EC-4292-957A-F06F55096DA0}" type="pres">
      <dgm:prSet presAssocID="{CAC3476B-ABD4-432F-A67F-651ACE966B97}" presName="text" presStyleLbl="fgAcc0" presStyleIdx="0" presStyleCnt="2">
        <dgm:presLayoutVars>
          <dgm:chPref val="3"/>
        </dgm:presLayoutVars>
      </dgm:prSet>
      <dgm:spPr/>
    </dgm:pt>
    <dgm:pt modelId="{06A40A13-C7F5-418E-A009-005112B80AE8}" type="pres">
      <dgm:prSet presAssocID="{CAC3476B-ABD4-432F-A67F-651ACE966B97}" presName="hierChild2" presStyleCnt="0"/>
      <dgm:spPr/>
    </dgm:pt>
    <dgm:pt modelId="{BBBD671F-CE3C-4678-BFD2-1D5C8363A1AB}" type="pres">
      <dgm:prSet presAssocID="{596239A8-3126-4417-A000-7541FAF230C9}" presName="hierRoot1" presStyleCnt="0"/>
      <dgm:spPr/>
    </dgm:pt>
    <dgm:pt modelId="{1FAAEADF-FD4F-442B-BF48-124D93ED3CCF}" type="pres">
      <dgm:prSet presAssocID="{596239A8-3126-4417-A000-7541FAF230C9}" presName="composite" presStyleCnt="0"/>
      <dgm:spPr/>
    </dgm:pt>
    <dgm:pt modelId="{5393EC46-A111-4A6F-85EC-042F7AF70979}" type="pres">
      <dgm:prSet presAssocID="{596239A8-3126-4417-A000-7541FAF230C9}" presName="background" presStyleLbl="node0" presStyleIdx="1" presStyleCnt="2"/>
      <dgm:spPr/>
    </dgm:pt>
    <dgm:pt modelId="{F6B31AAF-3123-44F7-AF44-B5263D6F4CB7}" type="pres">
      <dgm:prSet presAssocID="{596239A8-3126-4417-A000-7541FAF230C9}" presName="text" presStyleLbl="fgAcc0" presStyleIdx="1" presStyleCnt="2">
        <dgm:presLayoutVars>
          <dgm:chPref val="3"/>
        </dgm:presLayoutVars>
      </dgm:prSet>
      <dgm:spPr/>
    </dgm:pt>
    <dgm:pt modelId="{E4D4FC2D-1D7E-4A05-841F-B0C9C92F242E}" type="pres">
      <dgm:prSet presAssocID="{596239A8-3126-4417-A000-7541FAF230C9}" presName="hierChild2" presStyleCnt="0"/>
      <dgm:spPr/>
    </dgm:pt>
  </dgm:ptLst>
  <dgm:cxnLst>
    <dgm:cxn modelId="{F0326032-54AD-496C-85AF-C59FB0539E47}" srcId="{AA01337D-5EA6-44FF-93D7-7C75C4F410F0}" destId="{CAC3476B-ABD4-432F-A67F-651ACE966B97}" srcOrd="0" destOrd="0" parTransId="{C80D9AB3-0798-42FD-915B-B990CD0525C3}" sibTransId="{0ABC084C-E1C2-487D-9BB8-35D51488AF12}"/>
    <dgm:cxn modelId="{4078E970-D5D0-4489-AE15-7FAE87FC75F6}" srcId="{AA01337D-5EA6-44FF-93D7-7C75C4F410F0}" destId="{596239A8-3126-4417-A000-7541FAF230C9}" srcOrd="1" destOrd="0" parTransId="{6B8B657F-BA8F-46EB-8151-E103FE1BCA51}" sibTransId="{164B936C-B515-456E-9AA5-56324F33D317}"/>
    <dgm:cxn modelId="{D716DC7B-4900-43A4-B917-6C9F56837577}" type="presOf" srcId="{CAC3476B-ABD4-432F-A67F-651ACE966B97}" destId="{544E7944-53EC-4292-957A-F06F55096DA0}" srcOrd="0" destOrd="0" presId="urn:microsoft.com/office/officeart/2005/8/layout/hierarchy1"/>
    <dgm:cxn modelId="{E38CE1A4-2F02-4856-940D-31AE6F8B32AB}" type="presOf" srcId="{596239A8-3126-4417-A000-7541FAF230C9}" destId="{F6B31AAF-3123-44F7-AF44-B5263D6F4CB7}" srcOrd="0" destOrd="0" presId="urn:microsoft.com/office/officeart/2005/8/layout/hierarchy1"/>
    <dgm:cxn modelId="{1FB0FAE4-9895-4C04-9FAC-B9E7E6977477}" type="presOf" srcId="{AA01337D-5EA6-44FF-93D7-7C75C4F410F0}" destId="{F932264B-3DC3-41BF-9ECB-7C2855B7E544}" srcOrd="0" destOrd="0" presId="urn:microsoft.com/office/officeart/2005/8/layout/hierarchy1"/>
    <dgm:cxn modelId="{8420FAFA-FED7-4966-8A4B-267BF811A212}" type="presParOf" srcId="{F932264B-3DC3-41BF-9ECB-7C2855B7E544}" destId="{E351001A-8BD2-4A07-8128-BDC02D55914B}" srcOrd="0" destOrd="0" presId="urn:microsoft.com/office/officeart/2005/8/layout/hierarchy1"/>
    <dgm:cxn modelId="{54B7C12E-89E9-4B97-8D6E-B7BBA4D58ECF}" type="presParOf" srcId="{E351001A-8BD2-4A07-8128-BDC02D55914B}" destId="{A6FFEC08-539F-4EC9-ABAD-9B780A94371D}" srcOrd="0" destOrd="0" presId="urn:microsoft.com/office/officeart/2005/8/layout/hierarchy1"/>
    <dgm:cxn modelId="{AE58292D-75F1-4565-9436-B74B579FA4C2}" type="presParOf" srcId="{A6FFEC08-539F-4EC9-ABAD-9B780A94371D}" destId="{F958AA05-2888-462C-AA1C-BAFB1EBE7B33}" srcOrd="0" destOrd="0" presId="urn:microsoft.com/office/officeart/2005/8/layout/hierarchy1"/>
    <dgm:cxn modelId="{878BF66F-9EC5-4C78-B8F7-C8AD8194A9E2}" type="presParOf" srcId="{A6FFEC08-539F-4EC9-ABAD-9B780A94371D}" destId="{544E7944-53EC-4292-957A-F06F55096DA0}" srcOrd="1" destOrd="0" presId="urn:microsoft.com/office/officeart/2005/8/layout/hierarchy1"/>
    <dgm:cxn modelId="{CFEA032E-49BC-48B3-9C64-F761ABB11C4C}" type="presParOf" srcId="{E351001A-8BD2-4A07-8128-BDC02D55914B}" destId="{06A40A13-C7F5-418E-A009-005112B80AE8}" srcOrd="1" destOrd="0" presId="urn:microsoft.com/office/officeart/2005/8/layout/hierarchy1"/>
    <dgm:cxn modelId="{CD550ABB-03AD-4544-876D-3D13D08591AD}" type="presParOf" srcId="{F932264B-3DC3-41BF-9ECB-7C2855B7E544}" destId="{BBBD671F-CE3C-4678-BFD2-1D5C8363A1AB}" srcOrd="1" destOrd="0" presId="urn:microsoft.com/office/officeart/2005/8/layout/hierarchy1"/>
    <dgm:cxn modelId="{17A3ED47-69A6-4B88-8B32-E62C9EBF149D}" type="presParOf" srcId="{BBBD671F-CE3C-4678-BFD2-1D5C8363A1AB}" destId="{1FAAEADF-FD4F-442B-BF48-124D93ED3CCF}" srcOrd="0" destOrd="0" presId="urn:microsoft.com/office/officeart/2005/8/layout/hierarchy1"/>
    <dgm:cxn modelId="{1B6F1A9B-8889-4CF3-B70E-53F84B0F8004}" type="presParOf" srcId="{1FAAEADF-FD4F-442B-BF48-124D93ED3CCF}" destId="{5393EC46-A111-4A6F-85EC-042F7AF70979}" srcOrd="0" destOrd="0" presId="urn:microsoft.com/office/officeart/2005/8/layout/hierarchy1"/>
    <dgm:cxn modelId="{C724207B-0805-4F62-B071-FA0625BEAA4E}" type="presParOf" srcId="{1FAAEADF-FD4F-442B-BF48-124D93ED3CCF}" destId="{F6B31AAF-3123-44F7-AF44-B5263D6F4CB7}" srcOrd="1" destOrd="0" presId="urn:microsoft.com/office/officeart/2005/8/layout/hierarchy1"/>
    <dgm:cxn modelId="{498E2B83-90FB-47EB-BFEB-A2F5971A70A5}" type="presParOf" srcId="{BBBD671F-CE3C-4678-BFD2-1D5C8363A1AB}" destId="{E4D4FC2D-1D7E-4A05-841F-B0C9C92F242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AA05-2888-462C-AA1C-BAFB1EBE7B33}">
      <dsp:nvSpPr>
        <dsp:cNvPr id="0" name=""/>
        <dsp:cNvSpPr/>
      </dsp:nvSpPr>
      <dsp:spPr>
        <a:xfrm>
          <a:off x="999" y="1845308"/>
          <a:ext cx="3508396" cy="22278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4E7944-53EC-4292-957A-F06F55096DA0}">
      <dsp:nvSpPr>
        <dsp:cNvPr id="0" name=""/>
        <dsp:cNvSpPr/>
      </dsp:nvSpPr>
      <dsp:spPr>
        <a:xfrm>
          <a:off x="390821" y="2215639"/>
          <a:ext cx="3508396" cy="2227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baseline="0"/>
            <a:t>There is </a:t>
          </a:r>
          <a:r>
            <a:rPr lang="en-US" sz="3200" b="1" i="0" u="sng" kern="1200" baseline="0"/>
            <a:t>no charge </a:t>
          </a:r>
          <a:r>
            <a:rPr lang="en-US" sz="3200" b="0" i="0" kern="1200" baseline="0"/>
            <a:t>for </a:t>
          </a:r>
          <a:r>
            <a:rPr lang="en-US" sz="3200" b="1" i="0" kern="1200" baseline="0"/>
            <a:t>ACDBE or DBE </a:t>
          </a:r>
          <a:r>
            <a:rPr lang="en-US" sz="3200" b="0" i="0" kern="1200" baseline="0"/>
            <a:t>application processing.</a:t>
          </a:r>
          <a:endParaRPr lang="en-US" sz="3200" kern="1200"/>
        </a:p>
      </dsp:txBody>
      <dsp:txXfrm>
        <a:off x="456072" y="2280890"/>
        <a:ext cx="3377894" cy="2097329"/>
      </dsp:txXfrm>
    </dsp:sp>
    <dsp:sp modelId="{5393EC46-A111-4A6F-85EC-042F7AF70979}">
      <dsp:nvSpPr>
        <dsp:cNvPr id="0" name=""/>
        <dsp:cNvSpPr/>
      </dsp:nvSpPr>
      <dsp:spPr>
        <a:xfrm>
          <a:off x="4289039" y="1845308"/>
          <a:ext cx="3508396" cy="22278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B31AAF-3123-44F7-AF44-B5263D6F4CB7}">
      <dsp:nvSpPr>
        <dsp:cNvPr id="0" name=""/>
        <dsp:cNvSpPr/>
      </dsp:nvSpPr>
      <dsp:spPr>
        <a:xfrm>
          <a:off x="4678861" y="2215639"/>
          <a:ext cx="3508396" cy="2227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baseline="0"/>
            <a:t>This is a federal program and there are </a:t>
          </a:r>
          <a:r>
            <a:rPr lang="en-US" sz="3200" b="1" i="0" kern="1200" baseline="0"/>
            <a:t>no fees </a:t>
          </a:r>
          <a:r>
            <a:rPr lang="en-US" sz="3200" b="0" i="0" kern="1200" baseline="0"/>
            <a:t>associated with it.</a:t>
          </a:r>
          <a:endParaRPr lang="en-US" sz="3200" kern="1200"/>
        </a:p>
      </dsp:txBody>
      <dsp:txXfrm>
        <a:off x="4744112" y="2280890"/>
        <a:ext cx="3377894" cy="20973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14910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247060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43570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4263784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3653139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294584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361041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342496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2056411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15099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702513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849670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902650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221418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105944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F3874-ED41-4182-AE31-43FFAEED5F79}" type="datetimeFigureOut">
              <a:rPr lang="en-US" smtClean="0"/>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D3D175-3EF6-4E56-B719-29D6D36C2FD4}" type="slidenum">
              <a:rPr lang="en-US" smtClean="0"/>
              <a:t>‹#›</a:t>
            </a:fld>
            <a:endParaRPr lang="en-US" dirty="0"/>
          </a:p>
        </p:txBody>
      </p:sp>
    </p:spTree>
    <p:extLst>
      <p:ext uri="{BB962C8B-B14F-4D97-AF65-F5344CB8AC3E}">
        <p14:creationId xmlns:p14="http://schemas.microsoft.com/office/powerpoint/2010/main" val="14361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F67F3874-ED41-4182-AE31-43FFAEED5F79}" type="datetimeFigureOut">
              <a:rPr lang="en-US" smtClean="0"/>
              <a:t>5/2/2024</a:t>
            </a:fld>
            <a:endParaRPr lang="en-US" dirty="0"/>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B4D3D175-3EF6-4E56-B719-29D6D36C2FD4}" type="slidenum">
              <a:rPr lang="en-US" smtClean="0"/>
              <a:t>‹#›</a:t>
            </a:fld>
            <a:endParaRPr lang="en-US" dirty="0"/>
          </a:p>
        </p:txBody>
      </p:sp>
    </p:spTree>
    <p:extLst>
      <p:ext uri="{BB962C8B-B14F-4D97-AF65-F5344CB8AC3E}">
        <p14:creationId xmlns:p14="http://schemas.microsoft.com/office/powerpoint/2010/main" val="2592613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nctrca.mwdbe.com/" TargetMode="External"/><Relationship Id="rId5" Type="http://schemas.openxmlformats.org/officeDocument/2006/relationships/hyperlink" Target="http://www.nctrca.org/" TargetMode="Externa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084B"/>
        </a:solidFill>
        <a:effectLst/>
      </p:bgPr>
    </p:bg>
    <p:spTree>
      <p:nvGrpSpPr>
        <p:cNvPr id="1" name=""/>
        <p:cNvGrpSpPr/>
        <p:nvPr/>
      </p:nvGrpSpPr>
      <p:grpSpPr>
        <a:xfrm>
          <a:off x="0" y="0"/>
          <a:ext cx="0" cy="0"/>
          <a:chOff x="0" y="0"/>
          <a:chExt cx="0" cy="0"/>
        </a:xfrm>
      </p:grpSpPr>
      <p:sp>
        <p:nvSpPr>
          <p:cNvPr id="2" name="AutoShape 2"/>
          <p:cNvSpPr/>
          <p:nvPr/>
        </p:nvSpPr>
        <p:spPr>
          <a:xfrm rot="-4260439">
            <a:off x="3428241" y="5609680"/>
            <a:ext cx="10729893" cy="0"/>
          </a:xfrm>
          <a:prstGeom prst="line">
            <a:avLst/>
          </a:prstGeom>
          <a:ln w="66675" cap="flat">
            <a:solidFill>
              <a:srgbClr val="CAB8A5"/>
            </a:solidFill>
            <a:prstDash val="solid"/>
            <a:headEnd type="none" w="sm" len="sm"/>
            <a:tailEnd type="none" w="sm" len="sm"/>
          </a:ln>
        </p:spPr>
        <p:txBody>
          <a:bodyPr/>
          <a:lstStyle/>
          <a:p>
            <a:endParaRPr lang="en-US"/>
          </a:p>
        </p:txBody>
      </p:sp>
      <p:sp>
        <p:nvSpPr>
          <p:cNvPr id="3" name="Freeform 3"/>
          <p:cNvSpPr/>
          <p:nvPr/>
        </p:nvSpPr>
        <p:spPr>
          <a:xfrm flipH="1">
            <a:off x="0" y="5757317"/>
            <a:ext cx="18288000" cy="6057900"/>
          </a:xfrm>
          <a:custGeom>
            <a:avLst/>
            <a:gdLst/>
            <a:ahLst/>
            <a:cxnLst/>
            <a:rect l="l" t="t" r="r" b="b"/>
            <a:pathLst>
              <a:path w="18288000" h="6057900">
                <a:moveTo>
                  <a:pt x="18288000" y="0"/>
                </a:moveTo>
                <a:lnTo>
                  <a:pt x="0" y="0"/>
                </a:lnTo>
                <a:lnTo>
                  <a:pt x="0" y="6057900"/>
                </a:lnTo>
                <a:lnTo>
                  <a:pt x="18288000" y="6057900"/>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a:grpSpLocks noChangeAspect="1"/>
          </p:cNvGrpSpPr>
          <p:nvPr/>
        </p:nvGrpSpPr>
        <p:grpSpPr>
          <a:xfrm>
            <a:off x="0" y="570137"/>
            <a:ext cx="10138776" cy="6189756"/>
            <a:chOff x="0" y="0"/>
            <a:chExt cx="1160780" cy="708660"/>
          </a:xfrm>
        </p:grpSpPr>
        <p:sp>
          <p:nvSpPr>
            <p:cNvPr id="5" name="Freeform 5"/>
            <p:cNvSpPr/>
            <p:nvPr/>
          </p:nvSpPr>
          <p:spPr>
            <a:xfrm>
              <a:off x="0" y="0"/>
              <a:ext cx="1160780" cy="708660"/>
            </a:xfrm>
            <a:custGeom>
              <a:avLst/>
              <a:gdLst/>
              <a:ahLst/>
              <a:cxnLst/>
              <a:rect l="l" t="t" r="r" b="b"/>
              <a:pathLst>
                <a:path w="1160780" h="708660">
                  <a:moveTo>
                    <a:pt x="0" y="708660"/>
                  </a:moveTo>
                  <a:lnTo>
                    <a:pt x="0" y="0"/>
                  </a:lnTo>
                  <a:lnTo>
                    <a:pt x="1160780" y="0"/>
                  </a:lnTo>
                  <a:lnTo>
                    <a:pt x="925830" y="708660"/>
                  </a:lnTo>
                  <a:lnTo>
                    <a:pt x="0" y="708660"/>
                  </a:lnTo>
                  <a:close/>
                </a:path>
              </a:pathLst>
            </a:custGeom>
            <a:blipFill>
              <a:blip r:embed="rId4"/>
              <a:stretch>
                <a:fillRect l="-13058" r="-13058"/>
              </a:stretch>
            </a:blipFill>
          </p:spPr>
          <p:txBody>
            <a:bodyPr/>
            <a:lstStyle/>
            <a:p>
              <a:endParaRPr lang="en-US"/>
            </a:p>
          </p:txBody>
        </p:sp>
      </p:grpSp>
      <p:sp>
        <p:nvSpPr>
          <p:cNvPr id="6" name="AutoShape 6"/>
          <p:cNvSpPr/>
          <p:nvPr/>
        </p:nvSpPr>
        <p:spPr>
          <a:xfrm>
            <a:off x="-250195" y="559288"/>
            <a:ext cx="10759130" cy="0"/>
          </a:xfrm>
          <a:prstGeom prst="line">
            <a:avLst/>
          </a:prstGeom>
          <a:ln w="66675" cap="flat">
            <a:solidFill>
              <a:srgbClr val="CAB8A5"/>
            </a:solidFill>
            <a:prstDash val="solid"/>
            <a:headEnd type="none" w="sm" len="sm"/>
            <a:tailEnd type="none" w="sm" len="sm"/>
          </a:ln>
        </p:spPr>
        <p:txBody>
          <a:bodyPr/>
          <a:lstStyle/>
          <a:p>
            <a:endParaRPr lang="en-US"/>
          </a:p>
        </p:txBody>
      </p:sp>
      <p:sp>
        <p:nvSpPr>
          <p:cNvPr id="7" name="Freeform 7"/>
          <p:cNvSpPr/>
          <p:nvPr/>
        </p:nvSpPr>
        <p:spPr>
          <a:xfrm>
            <a:off x="0" y="8386517"/>
            <a:ext cx="4013966" cy="1743566"/>
          </a:xfrm>
          <a:custGeom>
            <a:avLst/>
            <a:gdLst/>
            <a:ahLst/>
            <a:cxnLst/>
            <a:rect l="l" t="t" r="r" b="b"/>
            <a:pathLst>
              <a:path w="4013966" h="1743566">
                <a:moveTo>
                  <a:pt x="0" y="0"/>
                </a:moveTo>
                <a:lnTo>
                  <a:pt x="4013966" y="0"/>
                </a:lnTo>
                <a:lnTo>
                  <a:pt x="4013966" y="1743566"/>
                </a:lnTo>
                <a:lnTo>
                  <a:pt x="0" y="1743566"/>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8197819" y="2579810"/>
            <a:ext cx="8760356" cy="1304432"/>
          </a:xfrm>
          <a:prstGeom prst="rect">
            <a:avLst/>
          </a:prstGeom>
        </p:spPr>
        <p:txBody>
          <a:bodyPr lIns="0" tIns="0" rIns="0" bIns="0" rtlCol="0" anchor="t">
            <a:spAutoFit/>
          </a:bodyPr>
          <a:lstStyle/>
          <a:p>
            <a:pPr algn="ctr">
              <a:lnSpc>
                <a:spcPts val="10196"/>
              </a:lnSpc>
            </a:pPr>
            <a:r>
              <a:rPr lang="en-US" sz="9104" spc="-227">
                <a:solidFill>
                  <a:srgbClr val="F8F3ED"/>
                </a:solidFill>
                <a:latin typeface="Atkinson Hyperlegible Bold"/>
              </a:rPr>
              <a:t>      NCTRCA </a:t>
            </a:r>
          </a:p>
        </p:txBody>
      </p:sp>
      <p:sp>
        <p:nvSpPr>
          <p:cNvPr id="9" name="TextBox 9"/>
          <p:cNvSpPr txBox="1"/>
          <p:nvPr/>
        </p:nvSpPr>
        <p:spPr>
          <a:xfrm>
            <a:off x="8596241" y="4439575"/>
            <a:ext cx="9691759" cy="3065873"/>
          </a:xfrm>
          <a:prstGeom prst="rect">
            <a:avLst/>
          </a:prstGeom>
        </p:spPr>
        <p:txBody>
          <a:bodyPr lIns="0" tIns="0" rIns="0" bIns="0" rtlCol="0" anchor="t">
            <a:spAutoFit/>
          </a:bodyPr>
          <a:lstStyle/>
          <a:p>
            <a:pPr algn="ctr">
              <a:lnSpc>
                <a:spcPts val="8049"/>
              </a:lnSpc>
            </a:pPr>
            <a:r>
              <a:rPr lang="en-US" sz="7187" spc="-179">
                <a:solidFill>
                  <a:srgbClr val="94D1FF"/>
                </a:solidFill>
                <a:latin typeface="Helvetica Now Bold"/>
              </a:rPr>
              <a:t>North Central Texas Regional Certification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2079-4CFE-9E01-B9A9-6DCE8E13E90E}"/>
              </a:ext>
            </a:extLst>
          </p:cNvPr>
          <p:cNvSpPr txBox="1">
            <a:spLocks/>
          </p:cNvSpPr>
          <p:nvPr/>
        </p:nvSpPr>
        <p:spPr>
          <a:xfrm>
            <a:off x="103239" y="2213339"/>
            <a:ext cx="5678130" cy="2505471"/>
          </a:xfrm>
          <a:prstGeom prst="rect">
            <a:avLst/>
          </a:prstGeom>
          <a:effectLst/>
        </p:spPr>
        <p:txBody>
          <a:bodyPr vert="horz" lIns="137160" tIns="68580" rIns="137160" bIns="68580" rtlCol="0" anchor="ct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defRPr/>
            </a:pPr>
            <a:r>
              <a:rPr lang="en-US" sz="4050" dirty="0">
                <a:solidFill>
                  <a:srgbClr val="0070C0"/>
                </a:solidFill>
                <a:latin typeface="Century Gothic" panose="020B0502020202020204"/>
              </a:rPr>
              <a:t>NCTRCA</a:t>
            </a:r>
            <a:br>
              <a:rPr lang="en-US" sz="4050" dirty="0">
                <a:solidFill>
                  <a:srgbClr val="0070C0"/>
                </a:solidFill>
                <a:latin typeface="Century Gothic" panose="020B0502020202020204"/>
              </a:rPr>
            </a:br>
            <a:r>
              <a:rPr lang="en-US" sz="4050" dirty="0">
                <a:solidFill>
                  <a:srgbClr val="0070C0"/>
                </a:solidFill>
                <a:latin typeface="Century Gothic" panose="020B0502020202020204"/>
              </a:rPr>
              <a:t>Application </a:t>
            </a:r>
            <a:br>
              <a:rPr lang="en-US" sz="4050" dirty="0">
                <a:solidFill>
                  <a:srgbClr val="0070C0"/>
                </a:solidFill>
                <a:latin typeface="Century Gothic" panose="020B0502020202020204"/>
              </a:rPr>
            </a:br>
            <a:r>
              <a:rPr lang="en-US" sz="4050" dirty="0">
                <a:solidFill>
                  <a:srgbClr val="0070C0"/>
                </a:solidFill>
                <a:latin typeface="Century Gothic" panose="020B0502020202020204"/>
              </a:rPr>
              <a:t>FEEs</a:t>
            </a:r>
            <a:br>
              <a:rPr lang="en-US" sz="4800" dirty="0">
                <a:solidFill>
                  <a:srgbClr val="0070C0"/>
                </a:solidFill>
                <a:latin typeface="Century Gothic" panose="020B0502020202020204"/>
              </a:rPr>
            </a:br>
            <a:r>
              <a:rPr lang="en-US" sz="2400" dirty="0">
                <a:solidFill>
                  <a:srgbClr val="0070C0"/>
                </a:solidFill>
                <a:latin typeface="Century Gothic" panose="020B0502020202020204"/>
              </a:rPr>
              <a:t>*</a:t>
            </a:r>
            <a:r>
              <a:rPr lang="en-US" sz="2400" b="1" dirty="0">
                <a:solidFill>
                  <a:srgbClr val="0070C0"/>
                </a:solidFill>
                <a:latin typeface="Century Gothic" panose="020B0502020202020204"/>
              </a:rPr>
              <a:t>Out of Jurisdiction (NCTRCA’s 16 Counties) - $250</a:t>
            </a:r>
            <a:endParaRPr lang="en-US" sz="2400" dirty="0">
              <a:solidFill>
                <a:srgbClr val="0070C0"/>
              </a:solidFill>
              <a:latin typeface="Century Gothic" panose="020B0502020202020204"/>
            </a:endParaRPr>
          </a:p>
        </p:txBody>
      </p:sp>
      <p:pic>
        <p:nvPicPr>
          <p:cNvPr id="3" name="Picture 2">
            <a:extLst>
              <a:ext uri="{FF2B5EF4-FFF2-40B4-BE49-F238E27FC236}">
                <a16:creationId xmlns:a16="http://schemas.microsoft.com/office/drawing/2014/main" id="{6EF5D8DB-61C3-75C3-AD93-A945747C7FF6}"/>
              </a:ext>
            </a:extLst>
          </p:cNvPr>
          <p:cNvPicPr>
            <a:picLocks noChangeAspect="1"/>
          </p:cNvPicPr>
          <p:nvPr/>
        </p:nvPicPr>
        <p:blipFill>
          <a:blip r:embed="rId2"/>
          <a:stretch>
            <a:fillRect/>
          </a:stretch>
        </p:blipFill>
        <p:spPr>
          <a:xfrm>
            <a:off x="5781369" y="1"/>
            <a:ext cx="12403392" cy="10286999"/>
          </a:xfrm>
          <a:prstGeom prst="rect">
            <a:avLst/>
          </a:prstGeom>
        </p:spPr>
      </p:pic>
    </p:spTree>
    <p:extLst>
      <p:ext uri="{BB962C8B-B14F-4D97-AF65-F5344CB8AC3E}">
        <p14:creationId xmlns:p14="http://schemas.microsoft.com/office/powerpoint/2010/main" val="25782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C6F5-CE8B-E6B8-99FA-F14F32E655D4}"/>
              </a:ext>
            </a:extLst>
          </p:cNvPr>
          <p:cNvSpPr txBox="1">
            <a:spLocks/>
          </p:cNvSpPr>
          <p:nvPr/>
        </p:nvSpPr>
        <p:spPr>
          <a:xfrm>
            <a:off x="1091381" y="-15644"/>
            <a:ext cx="16252722" cy="1023276"/>
          </a:xfrm>
          <a:prstGeom prst="rect">
            <a:avLst/>
          </a:prstGeom>
          <a:effectLst/>
        </p:spPr>
        <p:txBody>
          <a:bodyPr vert="horz" lIns="137160" tIns="68580" rIns="137160" bIns="68580" rtlCol="0" anchor="ctr">
            <a:normAutofit fontScale="82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685800">
              <a:defRPr/>
            </a:pPr>
            <a:r>
              <a:rPr lang="en-US" sz="4200">
                <a:solidFill>
                  <a:srgbClr val="052F61"/>
                </a:solidFill>
                <a:latin typeface="Century Gothic" panose="020B0502020202020204"/>
              </a:rPr>
              <a:t>Texas United Certification Program (TUCP) Jurisdictional Map</a:t>
            </a:r>
            <a:endParaRPr lang="en-US" sz="4200" dirty="0">
              <a:solidFill>
                <a:srgbClr val="052F61"/>
              </a:solidFill>
              <a:latin typeface="Century Gothic" panose="020B0502020202020204"/>
            </a:endParaRPr>
          </a:p>
        </p:txBody>
      </p:sp>
      <p:pic>
        <p:nvPicPr>
          <p:cNvPr id="3" name="Picture 2">
            <a:extLst>
              <a:ext uri="{FF2B5EF4-FFF2-40B4-BE49-F238E27FC236}">
                <a16:creationId xmlns:a16="http://schemas.microsoft.com/office/drawing/2014/main" id="{9E8D0F4E-058A-F996-22FD-55C71BF81290}"/>
              </a:ext>
            </a:extLst>
          </p:cNvPr>
          <p:cNvPicPr>
            <a:picLocks noChangeAspect="1"/>
          </p:cNvPicPr>
          <p:nvPr/>
        </p:nvPicPr>
        <p:blipFill>
          <a:blip r:embed="rId2"/>
          <a:stretch>
            <a:fillRect/>
          </a:stretch>
        </p:blipFill>
        <p:spPr>
          <a:xfrm>
            <a:off x="671512" y="1007633"/>
            <a:ext cx="3612194" cy="8750729"/>
          </a:xfrm>
          <a:prstGeom prst="rect">
            <a:avLst/>
          </a:prstGeom>
        </p:spPr>
      </p:pic>
      <p:pic>
        <p:nvPicPr>
          <p:cNvPr id="4" name="Content Placeholder 21">
            <a:extLst>
              <a:ext uri="{FF2B5EF4-FFF2-40B4-BE49-F238E27FC236}">
                <a16:creationId xmlns:a16="http://schemas.microsoft.com/office/drawing/2014/main" id="{0D168ECF-5D9B-6B5C-B0A4-B36F441222D4}"/>
              </a:ext>
            </a:extLst>
          </p:cNvPr>
          <p:cNvPicPr>
            <a:picLocks noChangeAspect="1"/>
          </p:cNvPicPr>
          <p:nvPr/>
        </p:nvPicPr>
        <p:blipFill>
          <a:blip r:embed="rId3"/>
          <a:stretch>
            <a:fillRect/>
          </a:stretch>
        </p:blipFill>
        <p:spPr>
          <a:xfrm>
            <a:off x="4585054" y="1007633"/>
            <a:ext cx="13345760" cy="8750729"/>
          </a:xfrm>
          <a:prstGeom prst="rect">
            <a:avLst/>
          </a:prstGeom>
        </p:spPr>
      </p:pic>
      <p:pic>
        <p:nvPicPr>
          <p:cNvPr id="6" name="Picture 5" descr="A blue and white logo&#10;&#10;Description automatically generated">
            <a:extLst>
              <a:ext uri="{FF2B5EF4-FFF2-40B4-BE49-F238E27FC236}">
                <a16:creationId xmlns:a16="http://schemas.microsoft.com/office/drawing/2014/main" id="{7BAD1C0B-106B-6F44-E919-336BF0DBD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9299" y="1010242"/>
            <a:ext cx="3367088" cy="1440513"/>
          </a:xfrm>
          <a:prstGeom prst="rect">
            <a:avLst/>
          </a:prstGeom>
        </p:spPr>
      </p:pic>
    </p:spTree>
    <p:extLst>
      <p:ext uri="{BB962C8B-B14F-4D97-AF65-F5344CB8AC3E}">
        <p14:creationId xmlns:p14="http://schemas.microsoft.com/office/powerpoint/2010/main" val="90198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18664"/>
            <a:ext cx="18111020" cy="1414301"/>
          </a:xfrm>
        </p:spPr>
        <p:txBody>
          <a:bodyPr>
            <a:normAutofit/>
          </a:bodyPr>
          <a:lstStyle/>
          <a:p>
            <a:r>
              <a:rPr lang="en-US" sz="4800" b="1" dirty="0">
                <a:solidFill>
                  <a:srgbClr val="002060"/>
                </a:solidFill>
              </a:rPr>
              <a:t>22 Public and governmental member Entities</a:t>
            </a:r>
            <a:endParaRPr lang="en-US" sz="4800" dirty="0">
              <a:solidFill>
                <a:srgbClr val="002060"/>
              </a:solidFill>
            </a:endParaRPr>
          </a:p>
        </p:txBody>
      </p:sp>
      <p:sp>
        <p:nvSpPr>
          <p:cNvPr id="3" name="Content Placeholder 2"/>
          <p:cNvSpPr>
            <a:spLocks noGrp="1"/>
          </p:cNvSpPr>
          <p:nvPr>
            <p:ph sz="half" idx="1"/>
          </p:nvPr>
        </p:nvSpPr>
        <p:spPr>
          <a:xfrm>
            <a:off x="878401" y="1532965"/>
            <a:ext cx="7406483" cy="8269943"/>
          </a:xfrm>
        </p:spPr>
        <p:txBody>
          <a:bodyPr>
            <a:normAutofit/>
          </a:bodyPr>
          <a:lstStyle/>
          <a:p>
            <a:pPr>
              <a:lnSpc>
                <a:spcPct val="90000"/>
              </a:lnSpc>
            </a:pPr>
            <a:r>
              <a:rPr lang="en-US" dirty="0">
                <a:solidFill>
                  <a:schemeClr val="tx1"/>
                </a:solidFill>
              </a:rPr>
              <a:t>City of Arlington </a:t>
            </a:r>
          </a:p>
          <a:p>
            <a:pPr>
              <a:lnSpc>
                <a:spcPct val="90000"/>
              </a:lnSpc>
            </a:pPr>
            <a:r>
              <a:rPr lang="en-US" dirty="0">
                <a:solidFill>
                  <a:schemeClr val="tx1"/>
                </a:solidFill>
              </a:rPr>
              <a:t>City of Cedar Hill </a:t>
            </a:r>
          </a:p>
          <a:p>
            <a:pPr>
              <a:lnSpc>
                <a:spcPct val="90000"/>
              </a:lnSpc>
            </a:pPr>
            <a:r>
              <a:rPr lang="en-US" dirty="0">
                <a:solidFill>
                  <a:schemeClr val="tx1"/>
                </a:solidFill>
              </a:rPr>
              <a:t>City of Dallas</a:t>
            </a:r>
          </a:p>
          <a:p>
            <a:pPr>
              <a:lnSpc>
                <a:spcPct val="90000"/>
              </a:lnSpc>
            </a:pPr>
            <a:r>
              <a:rPr lang="en-US" dirty="0">
                <a:solidFill>
                  <a:schemeClr val="tx1"/>
                </a:solidFill>
              </a:rPr>
              <a:t>City of Desoto</a:t>
            </a:r>
          </a:p>
          <a:p>
            <a:pPr>
              <a:lnSpc>
                <a:spcPct val="90000"/>
              </a:lnSpc>
            </a:pPr>
            <a:r>
              <a:rPr lang="en-US" dirty="0">
                <a:solidFill>
                  <a:schemeClr val="tx1"/>
                </a:solidFill>
              </a:rPr>
              <a:t>City of Fort Worth</a:t>
            </a:r>
          </a:p>
          <a:p>
            <a:pPr>
              <a:lnSpc>
                <a:spcPct val="90000"/>
              </a:lnSpc>
            </a:pPr>
            <a:r>
              <a:rPr lang="en-US" dirty="0">
                <a:solidFill>
                  <a:schemeClr val="tx1"/>
                </a:solidFill>
              </a:rPr>
              <a:t>City of Irving</a:t>
            </a:r>
          </a:p>
          <a:p>
            <a:pPr>
              <a:lnSpc>
                <a:spcPct val="90000"/>
              </a:lnSpc>
            </a:pPr>
            <a:r>
              <a:rPr lang="en-US" dirty="0">
                <a:solidFill>
                  <a:schemeClr val="tx1"/>
                </a:solidFill>
              </a:rPr>
              <a:t>City of Lancaster</a:t>
            </a:r>
          </a:p>
          <a:p>
            <a:pPr>
              <a:lnSpc>
                <a:spcPct val="90000"/>
              </a:lnSpc>
            </a:pPr>
            <a:r>
              <a:rPr lang="en-US" dirty="0">
                <a:solidFill>
                  <a:schemeClr val="tx1"/>
                </a:solidFill>
              </a:rPr>
              <a:t>City of Mesquite</a:t>
            </a:r>
          </a:p>
          <a:p>
            <a:pPr>
              <a:lnSpc>
                <a:spcPct val="90000"/>
              </a:lnSpc>
            </a:pPr>
            <a:r>
              <a:rPr lang="en-US" dirty="0">
                <a:solidFill>
                  <a:schemeClr val="tx1"/>
                </a:solidFill>
              </a:rPr>
              <a:t>City of Grand Prairie</a:t>
            </a:r>
          </a:p>
          <a:p>
            <a:pPr>
              <a:lnSpc>
                <a:spcPct val="90000"/>
              </a:lnSpc>
            </a:pPr>
            <a:r>
              <a:rPr lang="en-US" dirty="0">
                <a:solidFill>
                  <a:schemeClr val="tx1"/>
                </a:solidFill>
              </a:rPr>
              <a:t>Dallas Area Rapid Transit (DART)</a:t>
            </a:r>
          </a:p>
          <a:p>
            <a:pPr>
              <a:lnSpc>
                <a:spcPct val="90000"/>
              </a:lnSpc>
            </a:pPr>
            <a:r>
              <a:rPr lang="en-US" dirty="0">
                <a:solidFill>
                  <a:schemeClr val="tx1"/>
                </a:solidFill>
              </a:rPr>
              <a:t>Parkland Hospital</a:t>
            </a:r>
          </a:p>
          <a:p>
            <a:pPr>
              <a:lnSpc>
                <a:spcPct val="90000"/>
              </a:lnSpc>
            </a:pPr>
            <a:endParaRPr lang="en-US" dirty="0">
              <a:solidFill>
                <a:schemeClr val="tx1"/>
              </a:solidFill>
            </a:endParaRPr>
          </a:p>
          <a:p>
            <a:pPr>
              <a:lnSpc>
                <a:spcPct val="90000"/>
              </a:lnSpc>
            </a:pPr>
            <a:endParaRPr lang="en-US" sz="2550" dirty="0">
              <a:solidFill>
                <a:schemeClr val="tx1"/>
              </a:solidFill>
            </a:endParaRPr>
          </a:p>
        </p:txBody>
      </p:sp>
      <p:sp>
        <p:nvSpPr>
          <p:cNvPr id="4" name="Content Placeholder 3">
            <a:extLst>
              <a:ext uri="{FF2B5EF4-FFF2-40B4-BE49-F238E27FC236}">
                <a16:creationId xmlns:a16="http://schemas.microsoft.com/office/drawing/2014/main" id="{9E381665-7050-4B23-A251-76F7047D9BC8}"/>
              </a:ext>
            </a:extLst>
          </p:cNvPr>
          <p:cNvSpPr>
            <a:spLocks noGrp="1"/>
          </p:cNvSpPr>
          <p:nvPr>
            <p:ph sz="half" idx="2"/>
          </p:nvPr>
        </p:nvSpPr>
        <p:spPr>
          <a:xfrm>
            <a:off x="8859683" y="1532966"/>
            <a:ext cx="8549918" cy="8269941"/>
          </a:xfrm>
        </p:spPr>
        <p:txBody>
          <a:bodyPr>
            <a:normAutofit/>
          </a:bodyPr>
          <a:lstStyle/>
          <a:p>
            <a:pPr>
              <a:lnSpc>
                <a:spcPct val="90000"/>
              </a:lnSpc>
            </a:pPr>
            <a:r>
              <a:rPr lang="en-US" dirty="0">
                <a:solidFill>
                  <a:srgbClr val="002060"/>
                </a:solidFill>
              </a:rPr>
              <a:t>Dallas County</a:t>
            </a:r>
          </a:p>
          <a:p>
            <a:pPr>
              <a:lnSpc>
                <a:spcPct val="90000"/>
              </a:lnSpc>
            </a:pPr>
            <a:r>
              <a:rPr lang="en-US" dirty="0">
                <a:solidFill>
                  <a:srgbClr val="002060"/>
                </a:solidFill>
              </a:rPr>
              <a:t>Dallas College (DC)</a:t>
            </a:r>
          </a:p>
          <a:p>
            <a:pPr>
              <a:lnSpc>
                <a:spcPct val="90000"/>
              </a:lnSpc>
            </a:pPr>
            <a:r>
              <a:rPr lang="en-US" dirty="0">
                <a:solidFill>
                  <a:srgbClr val="002060"/>
                </a:solidFill>
              </a:rPr>
              <a:t>D/FW Airport </a:t>
            </a:r>
          </a:p>
          <a:p>
            <a:pPr>
              <a:lnSpc>
                <a:spcPct val="90000"/>
              </a:lnSpc>
            </a:pPr>
            <a:r>
              <a:rPr lang="en-US" dirty="0">
                <a:solidFill>
                  <a:srgbClr val="002060"/>
                </a:solidFill>
              </a:rPr>
              <a:t>Dallas Independent School District (DISD) </a:t>
            </a:r>
          </a:p>
          <a:p>
            <a:pPr>
              <a:lnSpc>
                <a:spcPct val="90000"/>
              </a:lnSpc>
            </a:pPr>
            <a:r>
              <a:rPr lang="en-US" dirty="0">
                <a:solidFill>
                  <a:srgbClr val="002060"/>
                </a:solidFill>
              </a:rPr>
              <a:t>Fort Worth Independent School District (FWISD)</a:t>
            </a:r>
          </a:p>
          <a:p>
            <a:pPr>
              <a:lnSpc>
                <a:spcPct val="90000"/>
              </a:lnSpc>
            </a:pPr>
            <a:r>
              <a:rPr lang="en-US" dirty="0">
                <a:solidFill>
                  <a:srgbClr val="002060"/>
                </a:solidFill>
              </a:rPr>
              <a:t>Trinity Metro Transit Authority</a:t>
            </a:r>
          </a:p>
          <a:p>
            <a:pPr>
              <a:lnSpc>
                <a:spcPct val="90000"/>
              </a:lnSpc>
            </a:pPr>
            <a:r>
              <a:rPr lang="en-US" dirty="0">
                <a:solidFill>
                  <a:srgbClr val="002060"/>
                </a:solidFill>
              </a:rPr>
              <a:t>North Texas Tollway Authority (NTTA) </a:t>
            </a:r>
          </a:p>
          <a:p>
            <a:pPr>
              <a:lnSpc>
                <a:spcPct val="90000"/>
              </a:lnSpc>
            </a:pPr>
            <a:r>
              <a:rPr lang="en-US" dirty="0">
                <a:solidFill>
                  <a:srgbClr val="002060"/>
                </a:solidFill>
              </a:rPr>
              <a:t>Tarrant County </a:t>
            </a:r>
          </a:p>
          <a:p>
            <a:pPr>
              <a:lnSpc>
                <a:spcPct val="90000"/>
              </a:lnSpc>
            </a:pPr>
            <a:r>
              <a:rPr lang="en-US" dirty="0">
                <a:solidFill>
                  <a:srgbClr val="002060"/>
                </a:solidFill>
              </a:rPr>
              <a:t>Tarrant County College District (TCCD)</a:t>
            </a:r>
          </a:p>
          <a:p>
            <a:pPr>
              <a:lnSpc>
                <a:spcPct val="90000"/>
              </a:lnSpc>
            </a:pPr>
            <a:r>
              <a:rPr lang="en-US" dirty="0">
                <a:solidFill>
                  <a:srgbClr val="002060"/>
                </a:solidFill>
              </a:rPr>
              <a:t>Tarrant Regional Water District (TRWD) </a:t>
            </a:r>
          </a:p>
          <a:p>
            <a:pPr>
              <a:lnSpc>
                <a:spcPct val="90000"/>
              </a:lnSpc>
            </a:pPr>
            <a:r>
              <a:rPr lang="en-US" dirty="0">
                <a:solidFill>
                  <a:schemeClr val="tx1"/>
                </a:solidFill>
              </a:rPr>
              <a:t>Austin Industries (Associate Member) </a:t>
            </a:r>
          </a:p>
          <a:p>
            <a:endParaRPr lang="en-US" dirty="0"/>
          </a:p>
        </p:txBody>
      </p:sp>
    </p:spTree>
    <p:extLst>
      <p:ext uri="{BB962C8B-B14F-4D97-AF65-F5344CB8AC3E}">
        <p14:creationId xmlns:p14="http://schemas.microsoft.com/office/powerpoint/2010/main" val="277203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7268737" y="-416670"/>
            <a:ext cx="3750526" cy="19994713"/>
          </a:xfrm>
          <a:custGeom>
            <a:avLst/>
            <a:gdLst/>
            <a:ahLst/>
            <a:cxnLst/>
            <a:rect l="l" t="t" r="r" b="b"/>
            <a:pathLst>
              <a:path w="3750526" h="19994713">
                <a:moveTo>
                  <a:pt x="0" y="0"/>
                </a:moveTo>
                <a:lnTo>
                  <a:pt x="3750526" y="0"/>
                </a:lnTo>
                <a:lnTo>
                  <a:pt x="3750526" y="19994713"/>
                </a:lnTo>
                <a:lnTo>
                  <a:pt x="0" y="19994713"/>
                </a:lnTo>
                <a:lnTo>
                  <a:pt x="0" y="0"/>
                </a:lnTo>
                <a:close/>
              </a:path>
            </a:pathLst>
          </a:custGeom>
          <a:blipFill>
            <a:blip r:embed="rId2">
              <a:extLst>
                <a:ext uri="{96DAC541-7B7A-43D3-8B79-37D633B846F1}">
                  <asvg:svgBlip xmlns:asvg="http://schemas.microsoft.com/office/drawing/2016/SVG/main" r:embed="rId3"/>
                </a:ext>
              </a:extLst>
            </a:blip>
            <a:stretch>
              <a:fillRect l="-204536" t="-701" r="-232321"/>
            </a:stretch>
          </a:blipFill>
        </p:spPr>
        <p:txBody>
          <a:bodyPr/>
          <a:lstStyle/>
          <a:p>
            <a:endParaRPr lang="en-US"/>
          </a:p>
        </p:txBody>
      </p:sp>
      <p:sp>
        <p:nvSpPr>
          <p:cNvPr id="3" name="TextBox 3"/>
          <p:cNvSpPr txBox="1"/>
          <p:nvPr/>
        </p:nvSpPr>
        <p:spPr>
          <a:xfrm>
            <a:off x="401440" y="305009"/>
            <a:ext cx="13111965" cy="922274"/>
          </a:xfrm>
          <a:prstGeom prst="rect">
            <a:avLst/>
          </a:prstGeom>
        </p:spPr>
        <p:txBody>
          <a:bodyPr lIns="0" tIns="0" rIns="0" bIns="0" rtlCol="0" anchor="t">
            <a:spAutoFit/>
          </a:bodyPr>
          <a:lstStyle/>
          <a:p>
            <a:pPr>
              <a:lnSpc>
                <a:spcPts val="7167"/>
              </a:lnSpc>
            </a:pPr>
            <a:r>
              <a:rPr lang="en-US" sz="6399" spc="-159">
                <a:solidFill>
                  <a:srgbClr val="2E4BB1"/>
                </a:solidFill>
                <a:latin typeface="Atkinson Hyperlegible Bold"/>
              </a:rPr>
              <a:t>Meet NCTRCA Member Entities </a:t>
            </a:r>
          </a:p>
        </p:txBody>
      </p:sp>
      <p:sp>
        <p:nvSpPr>
          <p:cNvPr id="4" name="Freeform 4"/>
          <p:cNvSpPr/>
          <p:nvPr/>
        </p:nvSpPr>
        <p:spPr>
          <a:xfrm flipH="1">
            <a:off x="12850356" y="-170555"/>
            <a:ext cx="5437644" cy="1376917"/>
          </a:xfrm>
          <a:custGeom>
            <a:avLst/>
            <a:gdLst/>
            <a:ahLst/>
            <a:cxnLst/>
            <a:rect l="l" t="t" r="r" b="b"/>
            <a:pathLst>
              <a:path w="5437644" h="1376917">
                <a:moveTo>
                  <a:pt x="5437644" y="0"/>
                </a:moveTo>
                <a:lnTo>
                  <a:pt x="0" y="0"/>
                </a:lnTo>
                <a:lnTo>
                  <a:pt x="0" y="1376917"/>
                </a:lnTo>
                <a:lnTo>
                  <a:pt x="5437644" y="1376917"/>
                </a:lnTo>
                <a:lnTo>
                  <a:pt x="5437644" y="0"/>
                </a:lnTo>
                <a:close/>
              </a:path>
            </a:pathLst>
          </a:custGeom>
          <a:blipFill>
            <a:blip r:embed="rId4">
              <a:extLst>
                <a:ext uri="{96DAC541-7B7A-43D3-8B79-37D633B846F1}">
                  <asvg:svgBlip xmlns:asvg="http://schemas.microsoft.com/office/drawing/2016/SVG/main" r:embed="rId5"/>
                </a:ext>
              </a:extLst>
            </a:blip>
            <a:stretch>
              <a:fillRect l="-113832" r="-21720"/>
            </a:stretch>
          </a:blipFill>
        </p:spPr>
        <p:txBody>
          <a:bodyPr/>
          <a:lstStyle/>
          <a:p>
            <a:endParaRPr lang="en-US"/>
          </a:p>
        </p:txBody>
      </p:sp>
      <p:sp>
        <p:nvSpPr>
          <p:cNvPr id="5" name="AutoShape 5"/>
          <p:cNvSpPr/>
          <p:nvPr/>
        </p:nvSpPr>
        <p:spPr>
          <a:xfrm rot="3296103">
            <a:off x="13074600" y="879350"/>
            <a:ext cx="780348" cy="0"/>
          </a:xfrm>
          <a:prstGeom prst="line">
            <a:avLst/>
          </a:prstGeom>
          <a:ln w="57150" cap="flat">
            <a:solidFill>
              <a:srgbClr val="28A4E5"/>
            </a:solidFill>
            <a:prstDash val="solid"/>
            <a:headEnd type="none" w="sm" len="sm"/>
            <a:tailEnd type="none" w="sm" len="sm"/>
          </a:ln>
        </p:spPr>
        <p:txBody>
          <a:bodyPr/>
          <a:lstStyle/>
          <a:p>
            <a:endParaRPr lang="en-US"/>
          </a:p>
        </p:txBody>
      </p:sp>
      <p:sp>
        <p:nvSpPr>
          <p:cNvPr id="6" name="AutoShape 6"/>
          <p:cNvSpPr/>
          <p:nvPr/>
        </p:nvSpPr>
        <p:spPr>
          <a:xfrm rot="7200000">
            <a:off x="16090761" y="494384"/>
            <a:ext cx="1601604" cy="0"/>
          </a:xfrm>
          <a:prstGeom prst="line">
            <a:avLst/>
          </a:prstGeom>
          <a:ln w="57150" cap="flat">
            <a:solidFill>
              <a:srgbClr val="28A4E5"/>
            </a:solidFill>
            <a:prstDash val="solid"/>
            <a:headEnd type="none" w="sm" len="sm"/>
            <a:tailEnd type="none" w="sm" len="sm"/>
          </a:ln>
        </p:spPr>
        <p:txBody>
          <a:bodyPr/>
          <a:lstStyle/>
          <a:p>
            <a:endParaRPr lang="en-US"/>
          </a:p>
        </p:txBody>
      </p:sp>
      <p:sp>
        <p:nvSpPr>
          <p:cNvPr id="7" name="AutoShape 7"/>
          <p:cNvSpPr/>
          <p:nvPr/>
        </p:nvSpPr>
        <p:spPr>
          <a:xfrm>
            <a:off x="13674826" y="1174999"/>
            <a:ext cx="2830630" cy="0"/>
          </a:xfrm>
          <a:prstGeom prst="line">
            <a:avLst/>
          </a:prstGeom>
          <a:ln w="57150" cap="flat">
            <a:solidFill>
              <a:srgbClr val="28A4E5"/>
            </a:solidFill>
            <a:prstDash val="solid"/>
            <a:headEnd type="none" w="sm" len="sm"/>
            <a:tailEnd type="none" w="sm" len="sm"/>
          </a:ln>
        </p:spPr>
        <p:txBody>
          <a:bodyPr/>
          <a:lstStyle/>
          <a:p>
            <a:endParaRPr lang="en-US"/>
          </a:p>
        </p:txBody>
      </p:sp>
      <p:sp>
        <p:nvSpPr>
          <p:cNvPr id="8" name="AutoShape 8"/>
          <p:cNvSpPr/>
          <p:nvPr/>
        </p:nvSpPr>
        <p:spPr>
          <a:xfrm>
            <a:off x="12850356" y="551030"/>
            <a:ext cx="404973" cy="0"/>
          </a:xfrm>
          <a:prstGeom prst="line">
            <a:avLst/>
          </a:prstGeom>
          <a:ln w="57150" cap="flat">
            <a:solidFill>
              <a:srgbClr val="28A4E5"/>
            </a:solidFill>
            <a:prstDash val="solid"/>
            <a:headEnd type="none" w="sm" len="sm"/>
            <a:tailEnd type="none" w="sm" len="sm"/>
          </a:ln>
        </p:spPr>
        <p:txBody>
          <a:bodyPr/>
          <a:lstStyle/>
          <a:p>
            <a:endParaRPr lang="en-US"/>
          </a:p>
        </p:txBody>
      </p:sp>
      <p:sp>
        <p:nvSpPr>
          <p:cNvPr id="9" name="TextBox 9"/>
          <p:cNvSpPr txBox="1"/>
          <p:nvPr/>
        </p:nvSpPr>
        <p:spPr>
          <a:xfrm>
            <a:off x="5253797" y="8031934"/>
            <a:ext cx="3522795" cy="517525"/>
          </a:xfrm>
          <a:prstGeom prst="rect">
            <a:avLst/>
          </a:prstGeom>
        </p:spPr>
        <p:txBody>
          <a:bodyPr lIns="0" tIns="0" rIns="0" bIns="0" rtlCol="0" anchor="t">
            <a:spAutoFit/>
          </a:bodyPr>
          <a:lstStyle/>
          <a:p>
            <a:pPr algn="ctr">
              <a:lnSpc>
                <a:spcPts val="3724"/>
              </a:lnSpc>
            </a:pPr>
            <a:r>
              <a:rPr lang="en-US" sz="2499" spc="474">
                <a:solidFill>
                  <a:srgbClr val="F8F3ED"/>
                </a:solidFill>
                <a:latin typeface="Cooper Hewitt"/>
              </a:rPr>
              <a:t>ENTER NAME</a:t>
            </a:r>
          </a:p>
        </p:txBody>
      </p:sp>
      <p:sp>
        <p:nvSpPr>
          <p:cNvPr id="10" name="TextBox 10"/>
          <p:cNvSpPr txBox="1"/>
          <p:nvPr/>
        </p:nvSpPr>
        <p:spPr>
          <a:xfrm>
            <a:off x="8262083" y="8031934"/>
            <a:ext cx="3522795" cy="517525"/>
          </a:xfrm>
          <a:prstGeom prst="rect">
            <a:avLst/>
          </a:prstGeom>
        </p:spPr>
        <p:txBody>
          <a:bodyPr lIns="0" tIns="0" rIns="0" bIns="0" rtlCol="0" anchor="t">
            <a:spAutoFit/>
          </a:bodyPr>
          <a:lstStyle/>
          <a:p>
            <a:pPr algn="ctr">
              <a:lnSpc>
                <a:spcPts val="3724"/>
              </a:lnSpc>
            </a:pPr>
            <a:r>
              <a:rPr lang="en-US" sz="2499" spc="474">
                <a:solidFill>
                  <a:srgbClr val="F8F3ED"/>
                </a:solidFill>
                <a:latin typeface="Cooper Hewitt"/>
              </a:rPr>
              <a:t>ENTER NAME</a:t>
            </a:r>
          </a:p>
        </p:txBody>
      </p:sp>
      <p:sp>
        <p:nvSpPr>
          <p:cNvPr id="11" name="TextBox 11"/>
          <p:cNvSpPr txBox="1"/>
          <p:nvPr/>
        </p:nvSpPr>
        <p:spPr>
          <a:xfrm>
            <a:off x="11270370" y="8031934"/>
            <a:ext cx="3522795" cy="517525"/>
          </a:xfrm>
          <a:prstGeom prst="rect">
            <a:avLst/>
          </a:prstGeom>
        </p:spPr>
        <p:txBody>
          <a:bodyPr lIns="0" tIns="0" rIns="0" bIns="0" rtlCol="0" anchor="t">
            <a:spAutoFit/>
          </a:bodyPr>
          <a:lstStyle/>
          <a:p>
            <a:pPr algn="ctr">
              <a:lnSpc>
                <a:spcPts val="3724"/>
              </a:lnSpc>
            </a:pPr>
            <a:r>
              <a:rPr lang="en-US" sz="2499" spc="474">
                <a:solidFill>
                  <a:srgbClr val="F8F3ED"/>
                </a:solidFill>
                <a:latin typeface="Cooper Hewitt"/>
              </a:rPr>
              <a:t>ENTER NAME</a:t>
            </a:r>
          </a:p>
        </p:txBody>
      </p:sp>
      <p:sp>
        <p:nvSpPr>
          <p:cNvPr id="12" name="TextBox 12"/>
          <p:cNvSpPr txBox="1"/>
          <p:nvPr/>
        </p:nvSpPr>
        <p:spPr>
          <a:xfrm>
            <a:off x="14278657" y="8031934"/>
            <a:ext cx="3522795" cy="517525"/>
          </a:xfrm>
          <a:prstGeom prst="rect">
            <a:avLst/>
          </a:prstGeom>
        </p:spPr>
        <p:txBody>
          <a:bodyPr lIns="0" tIns="0" rIns="0" bIns="0" rtlCol="0" anchor="t">
            <a:spAutoFit/>
          </a:bodyPr>
          <a:lstStyle/>
          <a:p>
            <a:pPr algn="ctr">
              <a:lnSpc>
                <a:spcPts val="3724"/>
              </a:lnSpc>
            </a:pPr>
            <a:r>
              <a:rPr lang="en-US" sz="2499" spc="474">
                <a:solidFill>
                  <a:srgbClr val="F8F3ED"/>
                </a:solidFill>
                <a:latin typeface="Cooper Hewitt"/>
              </a:rPr>
              <a:t>ENTER NAME</a:t>
            </a:r>
          </a:p>
        </p:txBody>
      </p:sp>
      <p:sp>
        <p:nvSpPr>
          <p:cNvPr id="13" name="Freeform 13"/>
          <p:cNvSpPr/>
          <p:nvPr/>
        </p:nvSpPr>
        <p:spPr>
          <a:xfrm>
            <a:off x="3716613" y="1513649"/>
            <a:ext cx="14421033" cy="7089897"/>
          </a:xfrm>
          <a:custGeom>
            <a:avLst/>
            <a:gdLst/>
            <a:ahLst/>
            <a:cxnLst/>
            <a:rect l="l" t="t" r="r" b="b"/>
            <a:pathLst>
              <a:path w="14421033" h="7089897">
                <a:moveTo>
                  <a:pt x="0" y="0"/>
                </a:moveTo>
                <a:lnTo>
                  <a:pt x="14421033" y="0"/>
                </a:lnTo>
                <a:lnTo>
                  <a:pt x="14421033" y="7089897"/>
                </a:lnTo>
                <a:lnTo>
                  <a:pt x="0" y="7089897"/>
                </a:lnTo>
                <a:lnTo>
                  <a:pt x="0" y="0"/>
                </a:lnTo>
                <a:close/>
              </a:path>
            </a:pathLst>
          </a:custGeom>
          <a:blipFill>
            <a:blip r:embed="rId6"/>
            <a:stretch>
              <a:fillRect t="-2303" b="-2303"/>
            </a:stretch>
          </a:blipFill>
        </p:spPr>
        <p:txBody>
          <a:bodyPr/>
          <a:lstStyle/>
          <a:p>
            <a:endParaRPr lang="en-US"/>
          </a:p>
        </p:txBody>
      </p:sp>
      <p:sp>
        <p:nvSpPr>
          <p:cNvPr id="14" name="TextBox 14"/>
          <p:cNvSpPr txBox="1"/>
          <p:nvPr/>
        </p:nvSpPr>
        <p:spPr>
          <a:xfrm>
            <a:off x="1858504" y="8784521"/>
            <a:ext cx="14632658" cy="1438268"/>
          </a:xfrm>
          <a:prstGeom prst="rect">
            <a:avLst/>
          </a:prstGeom>
        </p:spPr>
        <p:txBody>
          <a:bodyPr lIns="0" tIns="0" rIns="0" bIns="0" rtlCol="0" anchor="t">
            <a:spAutoFit/>
          </a:bodyPr>
          <a:lstStyle/>
          <a:p>
            <a:pPr algn="ctr">
              <a:lnSpc>
                <a:spcPts val="3628"/>
              </a:lnSpc>
            </a:pPr>
            <a:r>
              <a:rPr lang="en-US" sz="2591" spc="129">
                <a:solidFill>
                  <a:srgbClr val="FFFFFF"/>
                </a:solidFill>
                <a:latin typeface="Cooper Hewitt Bold"/>
              </a:rPr>
              <a:t>The North Central Texas Regional Certification Agency boasts a robust membership of 22 entities, enhancing its strength and diversity in regional certification efforts.</a:t>
            </a:r>
          </a:p>
          <a:p>
            <a:pPr algn="ctr">
              <a:lnSpc>
                <a:spcPts val="3628"/>
              </a:lnSpc>
            </a:pPr>
            <a:r>
              <a:rPr lang="en-US" sz="2591" spc="129">
                <a:solidFill>
                  <a:srgbClr val="FFFFFF"/>
                </a:solidFill>
                <a:latin typeface="Cooper Hewitt Bold"/>
              </a:rPr>
              <a:t>NCTRCA’s Database of over 4000 Certified Vendors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05" y="-224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txBody>
          <a:bodyPr/>
          <a:lstStyle/>
          <a:p>
            <a:endParaRPr lang="en-US"/>
          </a:p>
        </p:txBody>
      </p:sp>
      <p:sp>
        <p:nvSpPr>
          <p:cNvPr id="3" name="Freeform 3"/>
          <p:cNvSpPr/>
          <p:nvPr/>
        </p:nvSpPr>
        <p:spPr>
          <a:xfrm flipH="1">
            <a:off x="29029" y="5901192"/>
            <a:ext cx="18288000" cy="6057900"/>
          </a:xfrm>
          <a:custGeom>
            <a:avLst/>
            <a:gdLst/>
            <a:ahLst/>
            <a:cxnLst/>
            <a:rect l="l" t="t" r="r" b="b"/>
            <a:pathLst>
              <a:path w="18288000" h="6057900">
                <a:moveTo>
                  <a:pt x="18288000" y="0"/>
                </a:moveTo>
                <a:lnTo>
                  <a:pt x="0" y="0"/>
                </a:lnTo>
                <a:lnTo>
                  <a:pt x="0" y="6057900"/>
                </a:lnTo>
                <a:lnTo>
                  <a:pt x="18288000" y="6057900"/>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4902965"/>
            <a:ext cx="2283151" cy="3265906"/>
          </a:xfrm>
          <a:custGeom>
            <a:avLst/>
            <a:gdLst/>
            <a:ahLst/>
            <a:cxnLst/>
            <a:rect l="l" t="t" r="r" b="b"/>
            <a:pathLst>
              <a:path w="2283151" h="3265906">
                <a:moveTo>
                  <a:pt x="0" y="0"/>
                </a:moveTo>
                <a:lnTo>
                  <a:pt x="2283151" y="0"/>
                </a:lnTo>
                <a:lnTo>
                  <a:pt x="2283151" y="3265906"/>
                </a:lnTo>
                <a:lnTo>
                  <a:pt x="0" y="3265906"/>
                </a:lnTo>
                <a:lnTo>
                  <a:pt x="0" y="0"/>
                </a:lnTo>
                <a:close/>
              </a:path>
            </a:pathLst>
          </a:custGeom>
          <a:blipFill>
            <a:blip r:embed="rId3">
              <a:extLst>
                <a:ext uri="{96DAC541-7B7A-43D3-8B79-37D633B846F1}">
                  <asvg:svgBlip xmlns:asvg="http://schemas.microsoft.com/office/drawing/2016/SVG/main" r:embed="rId4"/>
                </a:ext>
              </a:extLst>
            </a:blip>
            <a:stretch>
              <a:fillRect r="-700998" b="-85489"/>
            </a:stretch>
          </a:blipFill>
        </p:spPr>
        <p:txBody>
          <a:bodyPr/>
          <a:lstStyle/>
          <a:p>
            <a:endParaRPr lang="en-US"/>
          </a:p>
        </p:txBody>
      </p:sp>
      <p:sp>
        <p:nvSpPr>
          <p:cNvPr id="5" name="TextBox 5"/>
          <p:cNvSpPr txBox="1"/>
          <p:nvPr/>
        </p:nvSpPr>
        <p:spPr>
          <a:xfrm>
            <a:off x="4800600" y="1193609"/>
            <a:ext cx="5594914" cy="1476248"/>
          </a:xfrm>
          <a:prstGeom prst="rect">
            <a:avLst/>
          </a:prstGeom>
        </p:spPr>
        <p:txBody>
          <a:bodyPr lIns="0" tIns="0" rIns="0" bIns="0" rtlCol="0" anchor="t">
            <a:spAutoFit/>
          </a:bodyPr>
          <a:lstStyle/>
          <a:p>
            <a:pPr algn="just">
              <a:lnSpc>
                <a:spcPts val="11535"/>
              </a:lnSpc>
            </a:pPr>
            <a:r>
              <a:rPr lang="en-US" sz="10299" spc="-257" dirty="0">
                <a:solidFill>
                  <a:srgbClr val="F8F3ED"/>
                </a:solidFill>
                <a:latin typeface="Open Sans Extra Bold Bold"/>
              </a:rPr>
              <a:t>THANK</a:t>
            </a:r>
          </a:p>
        </p:txBody>
      </p:sp>
      <p:sp>
        <p:nvSpPr>
          <p:cNvPr id="6" name="TextBox 6"/>
          <p:cNvSpPr txBox="1"/>
          <p:nvPr/>
        </p:nvSpPr>
        <p:spPr>
          <a:xfrm>
            <a:off x="8686800" y="1226040"/>
            <a:ext cx="3957584" cy="1476248"/>
          </a:xfrm>
          <a:prstGeom prst="rect">
            <a:avLst/>
          </a:prstGeom>
        </p:spPr>
        <p:txBody>
          <a:bodyPr lIns="0" tIns="0" rIns="0" bIns="0" rtlCol="0" anchor="t">
            <a:spAutoFit/>
          </a:bodyPr>
          <a:lstStyle/>
          <a:p>
            <a:pPr algn="just">
              <a:lnSpc>
                <a:spcPts val="11535"/>
              </a:lnSpc>
            </a:pPr>
            <a:r>
              <a:rPr lang="en-US" sz="10299" spc="-257" dirty="0">
                <a:solidFill>
                  <a:srgbClr val="94D1FF"/>
                </a:solidFill>
                <a:latin typeface="Open Sans Extra Bold Bold"/>
              </a:rPr>
              <a:t>YOU</a:t>
            </a:r>
          </a:p>
        </p:txBody>
      </p:sp>
      <p:sp>
        <p:nvSpPr>
          <p:cNvPr id="7" name="TextBox 7"/>
          <p:cNvSpPr txBox="1"/>
          <p:nvPr/>
        </p:nvSpPr>
        <p:spPr>
          <a:xfrm>
            <a:off x="5175877" y="4471342"/>
            <a:ext cx="7586679" cy="488950"/>
          </a:xfrm>
          <a:prstGeom prst="rect">
            <a:avLst/>
          </a:prstGeom>
        </p:spPr>
        <p:txBody>
          <a:bodyPr lIns="0" tIns="0" rIns="0" bIns="0" rtlCol="0" anchor="t">
            <a:spAutoFit/>
          </a:bodyPr>
          <a:lstStyle/>
          <a:p>
            <a:pPr algn="ctr">
              <a:lnSpc>
                <a:spcPts val="3499"/>
              </a:lnSpc>
            </a:pPr>
            <a:endParaRPr/>
          </a:p>
        </p:txBody>
      </p:sp>
      <p:sp>
        <p:nvSpPr>
          <p:cNvPr id="8" name="TextBox 8"/>
          <p:cNvSpPr txBox="1"/>
          <p:nvPr/>
        </p:nvSpPr>
        <p:spPr>
          <a:xfrm>
            <a:off x="136487" y="7826741"/>
            <a:ext cx="13152388" cy="656526"/>
          </a:xfrm>
          <a:prstGeom prst="rect">
            <a:avLst/>
          </a:prstGeom>
        </p:spPr>
        <p:txBody>
          <a:bodyPr wrap="square" lIns="0" tIns="0" rIns="0" bIns="0" rtlCol="0" anchor="t">
            <a:spAutoFit/>
          </a:bodyPr>
          <a:lstStyle/>
          <a:p>
            <a:pPr>
              <a:lnSpc>
                <a:spcPts val="5880"/>
              </a:lnSpc>
            </a:pPr>
            <a:r>
              <a:rPr lang="en-US" sz="3200" dirty="0">
                <a:solidFill>
                  <a:srgbClr val="FFFFFF"/>
                </a:solidFill>
                <a:latin typeface="Helvetica World Bold" panose="020B0604020202020204" charset="-128"/>
                <a:ea typeface="Helvetica World Bold" panose="020B0604020202020204" charset="-128"/>
                <a:cs typeface="Helvetica World Bold" panose="020B0604020202020204" charset="-128"/>
              </a:rPr>
              <a:t>NORTH CENTRAL TEXAS REGIONAL CERTIFICATION AGENCY</a:t>
            </a:r>
          </a:p>
        </p:txBody>
      </p:sp>
      <p:grpSp>
        <p:nvGrpSpPr>
          <p:cNvPr id="13" name="Group 12">
            <a:extLst>
              <a:ext uri="{FF2B5EF4-FFF2-40B4-BE49-F238E27FC236}">
                <a16:creationId xmlns:a16="http://schemas.microsoft.com/office/drawing/2014/main" id="{9B626D1B-A5C3-F6EB-988F-7DBEE2465D51}"/>
              </a:ext>
            </a:extLst>
          </p:cNvPr>
          <p:cNvGrpSpPr/>
          <p:nvPr/>
        </p:nvGrpSpPr>
        <p:grpSpPr>
          <a:xfrm>
            <a:off x="8047125" y="4783500"/>
            <a:ext cx="6338625" cy="5225844"/>
            <a:chOff x="6305395" y="2457886"/>
            <a:chExt cx="6338625" cy="5225844"/>
          </a:xfrm>
        </p:grpSpPr>
        <p:sp>
          <p:nvSpPr>
            <p:cNvPr id="14" name="Rectangle 13">
              <a:extLst>
                <a:ext uri="{FF2B5EF4-FFF2-40B4-BE49-F238E27FC236}">
                  <a16:creationId xmlns:a16="http://schemas.microsoft.com/office/drawing/2014/main" id="{F5687E87-7BDB-893A-BC21-C9712D2DB5E5}"/>
                </a:ext>
              </a:extLst>
            </p:cNvPr>
            <p:cNvSpPr/>
            <p:nvPr/>
          </p:nvSpPr>
          <p:spPr>
            <a:xfrm>
              <a:off x="6305395" y="2457886"/>
              <a:ext cx="2193750" cy="720000"/>
            </a:xfrm>
            <a:prstGeom prst="rect">
              <a:avLst/>
            </a:prstGeom>
            <a:noFill/>
            <a:ln>
              <a:noFill/>
            </a:ln>
            <a:effectLst/>
          </p:spPr>
          <p:txBody>
            <a:bodyPr/>
            <a:lstStyle/>
            <a:p>
              <a:endParaRPr lang="en-US"/>
            </a:p>
          </p:txBody>
        </p:sp>
        <p:sp>
          <p:nvSpPr>
            <p:cNvPr id="15" name="TextBox 14">
              <a:extLst>
                <a:ext uri="{FF2B5EF4-FFF2-40B4-BE49-F238E27FC236}">
                  <a16:creationId xmlns:a16="http://schemas.microsoft.com/office/drawing/2014/main" id="{A7BE40B4-D3CF-4774-2B1B-DC88A29A4338}"/>
                </a:ext>
              </a:extLst>
            </p:cNvPr>
            <p:cNvSpPr txBox="1"/>
            <p:nvPr/>
          </p:nvSpPr>
          <p:spPr>
            <a:xfrm>
              <a:off x="10450270" y="6963730"/>
              <a:ext cx="2193750" cy="720000"/>
            </a:xfrm>
            <a:prstGeom prst="rect">
              <a:avLst/>
            </a:prstGeom>
            <a:noFill/>
            <a:ln>
              <a:noFill/>
            </a:ln>
            <a:effectLst/>
          </p:spPr>
          <p:txBody>
            <a:bodyPr spcFirstLastPara="0" vert="horz" wrap="square" lIns="0" tIns="0" rIns="0" bIns="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cap="all"/>
              </a:pPr>
              <a:r>
                <a:rPr kumimoji="0" lang="en-US" sz="1200" b="0" i="0" u="none" strike="noStrike" kern="1200" cap="all" spc="0" normalizeH="0" baseline="0" noProof="0" dirty="0">
                  <a:ln>
                    <a:noFill/>
                  </a:ln>
                  <a:solidFill>
                    <a:schemeClr val="bg1"/>
                  </a:solidFill>
                  <a:effectLst/>
                  <a:uLnTx/>
                  <a:uFillTx/>
                  <a:latin typeface="Century Gothic" panose="020B0502020202020204"/>
                  <a:ea typeface="+mn-ea"/>
                  <a:cs typeface="+mn-cs"/>
                </a:rPr>
                <a:t>For more </a:t>
              </a:r>
              <a:r>
                <a:rPr kumimoji="0" lang="en-US" sz="1200" b="0" i="0" u="none" strike="noStrike" kern="1200" cap="all" spc="0" normalizeH="0" baseline="0" noProof="0" dirty="0">
                  <a:ln>
                    <a:noFill/>
                  </a:ln>
                  <a:solidFill>
                    <a:schemeClr val="bg1"/>
                  </a:solidFill>
                  <a:effectLst/>
                  <a:uLnTx/>
                  <a:uFillTx/>
                  <a:latin typeface="Helvetica World Bold" panose="020B0604020202020204" charset="-128"/>
                  <a:ea typeface="Helvetica World Bold" panose="020B0604020202020204" charset="-128"/>
                  <a:cs typeface="Helvetica World Bold" panose="020B0604020202020204" charset="-128"/>
                </a:rPr>
                <a:t>information</a:t>
              </a:r>
              <a:r>
                <a:rPr kumimoji="0" lang="en-US" sz="1200" b="0" i="0" u="none" strike="noStrike" kern="1200" cap="all" spc="0" normalizeH="0" baseline="0" noProof="0" dirty="0">
                  <a:ln>
                    <a:noFill/>
                  </a:ln>
                  <a:solidFill>
                    <a:schemeClr val="bg1"/>
                  </a:solidFill>
                  <a:effectLst/>
                  <a:uLnTx/>
                  <a:uFillTx/>
                  <a:latin typeface="Century Gothic" panose="020B0502020202020204"/>
                  <a:ea typeface="+mn-ea"/>
                  <a:cs typeface="+mn-cs"/>
                </a:rPr>
                <a:t>: </a:t>
              </a:r>
              <a:r>
                <a:rPr kumimoji="0" lang="en-US" sz="1200" b="0" i="0" u="none" strike="noStrike" kern="1200" cap="all" spc="0" normalizeH="0" baseline="0" noProof="0" dirty="0">
                  <a:ln>
                    <a:noFill/>
                  </a:ln>
                  <a:solidFill>
                    <a:schemeClr val="bg1"/>
                  </a:solidFill>
                  <a:effectLst/>
                  <a:uLnTx/>
                  <a:uFillTx/>
                  <a:latin typeface="Century Gothic" panose="020B0502020202020204"/>
                  <a:ea typeface="+mn-ea"/>
                  <a:cs typeface="+mn-cs"/>
                  <a:hlinkClick r:id="rId5">
                    <a:extLst>
                      <a:ext uri="{A12FA001-AC4F-418D-AE19-62706E023703}">
                        <ahyp:hlinkClr xmlns:ahyp="http://schemas.microsoft.com/office/drawing/2018/hyperlinkcolor" val="tx"/>
                      </a:ext>
                    </a:extLst>
                  </a:hlinkClick>
                </a:rPr>
                <a:t>www.nctrca.org</a:t>
              </a:r>
              <a:r>
                <a:rPr kumimoji="0" lang="en-US" sz="1200" b="0" i="0" u="none" strike="noStrike" kern="1200" cap="all" spc="0" normalizeH="0" baseline="0" noProof="0" dirty="0">
                  <a:ln>
                    <a:noFill/>
                  </a:ln>
                  <a:solidFill>
                    <a:schemeClr val="bg1"/>
                  </a:solidFill>
                  <a:effectLst/>
                  <a:uLnTx/>
                  <a:uFillTx/>
                  <a:latin typeface="Century Gothic" panose="020B0502020202020204"/>
                  <a:ea typeface="+mn-ea"/>
                  <a:cs typeface="+mn-cs"/>
                </a:rPr>
                <a:t> </a:t>
              </a:r>
            </a:p>
          </p:txBody>
        </p:sp>
      </p:grpSp>
      <p:grpSp>
        <p:nvGrpSpPr>
          <p:cNvPr id="16" name="Group 15">
            <a:extLst>
              <a:ext uri="{FF2B5EF4-FFF2-40B4-BE49-F238E27FC236}">
                <a16:creationId xmlns:a16="http://schemas.microsoft.com/office/drawing/2014/main" id="{19B80691-D92C-5A93-3022-1B5A7394DA67}"/>
              </a:ext>
            </a:extLst>
          </p:cNvPr>
          <p:cNvGrpSpPr/>
          <p:nvPr/>
        </p:nvGrpSpPr>
        <p:grpSpPr>
          <a:xfrm>
            <a:off x="6324600" y="4783500"/>
            <a:ext cx="4442555" cy="5137005"/>
            <a:chOff x="1478934" y="2457886"/>
            <a:chExt cx="4442555" cy="5137005"/>
          </a:xfrm>
        </p:grpSpPr>
        <p:sp>
          <p:nvSpPr>
            <p:cNvPr id="17" name="Rectangle 16">
              <a:extLst>
                <a:ext uri="{FF2B5EF4-FFF2-40B4-BE49-F238E27FC236}">
                  <a16:creationId xmlns:a16="http://schemas.microsoft.com/office/drawing/2014/main" id="{766E8580-A09E-7EA5-7863-44A2174370F7}"/>
                </a:ext>
              </a:extLst>
            </p:cNvPr>
            <p:cNvSpPr/>
            <p:nvPr/>
          </p:nvSpPr>
          <p:spPr>
            <a:xfrm>
              <a:off x="2675178" y="2457886"/>
              <a:ext cx="3246311"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AEA7A116-7F4B-E10E-1A3F-2337F414DA87}"/>
                </a:ext>
              </a:extLst>
            </p:cNvPr>
            <p:cNvSpPr txBox="1"/>
            <p:nvPr/>
          </p:nvSpPr>
          <p:spPr>
            <a:xfrm>
              <a:off x="1478934" y="6874891"/>
              <a:ext cx="324631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cap="all" dirty="0">
                  <a:solidFill>
                    <a:schemeClr val="bg1"/>
                  </a:solidFill>
                  <a:latin typeface="Helvetica World Bold" panose="020B0604020202020204" charset="-128"/>
                  <a:ea typeface="Helvetica World Bold" panose="020B0604020202020204" charset="-128"/>
                  <a:cs typeface="Helvetica World Bold" panose="020B0604020202020204" charset="-128"/>
                </a:rPr>
                <a:t>APPLY </a:t>
              </a:r>
              <a:r>
                <a:rPr lang="en-US" sz="1400" kern="1200" cap="all" dirty="0">
                  <a:solidFill>
                    <a:schemeClr val="bg1"/>
                  </a:solidFill>
                  <a:latin typeface="Helvetica World Bold" panose="020B0604020202020204" charset="-128"/>
                  <a:ea typeface="Helvetica World Bold" panose="020B0604020202020204" charset="-128"/>
                  <a:cs typeface="Helvetica World Bold" panose="020B0604020202020204" charset="-128"/>
                </a:rPr>
                <a:t>ONLINE</a:t>
              </a:r>
              <a:r>
                <a:rPr lang="en-US" sz="1200" kern="1200" cap="all" dirty="0">
                  <a:solidFill>
                    <a:schemeClr val="bg1"/>
                  </a:solidFill>
                  <a:latin typeface="Helvetica World Bold" panose="020B0604020202020204" charset="-128"/>
                  <a:ea typeface="Helvetica World Bold" panose="020B0604020202020204" charset="-128"/>
                  <a:cs typeface="Helvetica World Bold" panose="020B0604020202020204" charset="-128"/>
                </a:rPr>
                <a:t>: </a:t>
              </a:r>
              <a:r>
                <a:rPr lang="en-US" sz="1200" kern="1200" cap="all" dirty="0">
                  <a:solidFill>
                    <a:schemeClr val="bg1"/>
                  </a:solidFill>
                  <a:latin typeface="Helvetica World Bold" panose="020B0604020202020204" charset="-128"/>
                  <a:ea typeface="Helvetica World Bold" panose="020B0604020202020204" charset="-128"/>
                  <a:cs typeface="Helvetica World Bold" panose="020B0604020202020204" charset="-128"/>
                  <a:hlinkClick r:id="rId6">
                    <a:extLst>
                      <a:ext uri="{A12FA001-AC4F-418D-AE19-62706E023703}">
                        <ahyp:hlinkClr xmlns:ahyp="http://schemas.microsoft.com/office/drawing/2018/hyperlinkcolor" val="tx"/>
                      </a:ext>
                    </a:extLst>
                  </a:hlinkClick>
                </a:rPr>
                <a:t>https://nctrca.mwdbe.com</a:t>
              </a:r>
              <a:endParaRPr lang="en-US" sz="1200" kern="1200" cap="all" dirty="0">
                <a:solidFill>
                  <a:schemeClr val="bg1"/>
                </a:solidFill>
                <a:latin typeface="Helvetica World Bold" panose="020B0604020202020204" charset="-128"/>
                <a:ea typeface="Helvetica World Bold" panose="020B0604020202020204" charset="-128"/>
                <a:cs typeface="Helvetica World Bold" panose="020B0604020202020204" charset="-128"/>
              </a:endParaRPr>
            </a:p>
          </p:txBody>
        </p:sp>
      </p:grpSp>
      <p:sp>
        <p:nvSpPr>
          <p:cNvPr id="19" name="TextBox 18">
            <a:extLst>
              <a:ext uri="{FF2B5EF4-FFF2-40B4-BE49-F238E27FC236}">
                <a16:creationId xmlns:a16="http://schemas.microsoft.com/office/drawing/2014/main" id="{25655E64-68A7-0F53-3362-5BD5D93329B2}"/>
              </a:ext>
            </a:extLst>
          </p:cNvPr>
          <p:cNvSpPr txBox="1"/>
          <p:nvPr/>
        </p:nvSpPr>
        <p:spPr>
          <a:xfrm>
            <a:off x="448130" y="9136904"/>
            <a:ext cx="5457370" cy="523220"/>
          </a:xfrm>
          <a:prstGeom prst="rect">
            <a:avLst/>
          </a:prstGeom>
          <a:noFill/>
        </p:spPr>
        <p:txBody>
          <a:bodyPr wrap="square" rtlCol="0">
            <a:spAutoFit/>
          </a:bodyPr>
          <a:lstStyle/>
          <a:p>
            <a:r>
              <a:rPr lang="en-US" sz="1400" dirty="0">
                <a:solidFill>
                  <a:schemeClr val="bg1"/>
                </a:solidFill>
                <a:latin typeface="Helvetica World Bold" panose="020B0604020202020204" charset="-128"/>
                <a:ea typeface="Helvetica World Bold" panose="020B0604020202020204" charset="-128"/>
                <a:cs typeface="Helvetica World Bold" panose="020B0604020202020204" charset="-128"/>
              </a:rPr>
              <a:t>2261 BROOKHOLLOW PLAZA SUITE 300</a:t>
            </a:r>
          </a:p>
          <a:p>
            <a:r>
              <a:rPr lang="en-US" sz="1400" dirty="0">
                <a:solidFill>
                  <a:schemeClr val="bg1"/>
                </a:solidFill>
                <a:latin typeface="Helvetica World Bold" panose="020B0604020202020204" charset="-128"/>
                <a:ea typeface="Helvetica World Bold" panose="020B0604020202020204" charset="-128"/>
                <a:cs typeface="Helvetica World Bold" panose="020B0604020202020204" charset="-128"/>
              </a:rPr>
              <a:t>ARLINGTON, TX 76006</a:t>
            </a:r>
          </a:p>
        </p:txBody>
      </p:sp>
      <p:pic>
        <p:nvPicPr>
          <p:cNvPr id="21" name="Picture 20">
            <a:extLst>
              <a:ext uri="{FF2B5EF4-FFF2-40B4-BE49-F238E27FC236}">
                <a16:creationId xmlns:a16="http://schemas.microsoft.com/office/drawing/2014/main" id="{698FA9AD-D9BE-BF11-20D0-EDD7D0CF9B99}"/>
              </a:ext>
            </a:extLst>
          </p:cNvPr>
          <p:cNvPicPr>
            <a:picLocks noChangeAspect="1"/>
          </p:cNvPicPr>
          <p:nvPr/>
        </p:nvPicPr>
        <p:blipFill>
          <a:blip r:embed="rId7"/>
          <a:stretch>
            <a:fillRect/>
          </a:stretch>
        </p:blipFill>
        <p:spPr>
          <a:xfrm>
            <a:off x="6814238" y="3037961"/>
            <a:ext cx="2956816" cy="2933954"/>
          </a:xfrm>
          <a:prstGeom prst="rect">
            <a:avLst/>
          </a:prstGeom>
        </p:spPr>
      </p:pic>
    </p:spTree>
    <p:extLst>
      <p:ext uri="{BB962C8B-B14F-4D97-AF65-F5344CB8AC3E}">
        <p14:creationId xmlns:p14="http://schemas.microsoft.com/office/powerpoint/2010/main" val="121261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0899382" y="-54747"/>
            <a:ext cx="8958965" cy="9313047"/>
            <a:chOff x="0" y="0"/>
            <a:chExt cx="6108573" cy="6350000"/>
          </a:xfrm>
        </p:grpSpPr>
        <p:sp>
          <p:nvSpPr>
            <p:cNvPr id="3" name="Freeform 3"/>
            <p:cNvSpPr/>
            <p:nvPr/>
          </p:nvSpPr>
          <p:spPr>
            <a:xfrm>
              <a:off x="0" y="0"/>
              <a:ext cx="6108573" cy="6350000"/>
            </a:xfrm>
            <a:custGeom>
              <a:avLst/>
              <a:gdLst/>
              <a:ahLst/>
              <a:cxnLst/>
              <a:rect l="l" t="t" r="r" b="b"/>
              <a:pathLst>
                <a:path w="6108573" h="6350000">
                  <a:moveTo>
                    <a:pt x="6108573" y="0"/>
                  </a:moveTo>
                  <a:lnTo>
                    <a:pt x="6108573" y="3295396"/>
                  </a:lnTo>
                  <a:cubicBezTo>
                    <a:pt x="6108573" y="4982464"/>
                    <a:pt x="4741164" y="6350000"/>
                    <a:pt x="3054350" y="6350000"/>
                  </a:cubicBezTo>
                  <a:cubicBezTo>
                    <a:pt x="1367536" y="6350000"/>
                    <a:pt x="0" y="4982464"/>
                    <a:pt x="0" y="3295523"/>
                  </a:cubicBezTo>
                  <a:lnTo>
                    <a:pt x="0" y="0"/>
                  </a:lnTo>
                  <a:lnTo>
                    <a:pt x="6108573" y="0"/>
                  </a:lnTo>
                  <a:close/>
                </a:path>
              </a:pathLst>
            </a:custGeom>
            <a:blipFill>
              <a:blip r:embed="rId2"/>
              <a:stretch>
                <a:fillRect t="-14094" b="-14094"/>
              </a:stretch>
            </a:blipFill>
          </p:spPr>
          <p:txBody>
            <a:bodyPr/>
            <a:lstStyle/>
            <a:p>
              <a:endParaRPr lang="en-US"/>
            </a:p>
          </p:txBody>
        </p:sp>
      </p:grpSp>
      <p:sp>
        <p:nvSpPr>
          <p:cNvPr id="4" name="Freeform 4"/>
          <p:cNvSpPr/>
          <p:nvPr/>
        </p:nvSpPr>
        <p:spPr>
          <a:xfrm>
            <a:off x="17259300" y="8127303"/>
            <a:ext cx="1802889" cy="1802889"/>
          </a:xfrm>
          <a:custGeom>
            <a:avLst/>
            <a:gdLst/>
            <a:ahLst/>
            <a:cxnLst/>
            <a:rect l="l" t="t" r="r" b="b"/>
            <a:pathLst>
              <a:path w="1802889" h="1802889">
                <a:moveTo>
                  <a:pt x="0" y="0"/>
                </a:moveTo>
                <a:lnTo>
                  <a:pt x="1802889" y="0"/>
                </a:lnTo>
                <a:lnTo>
                  <a:pt x="1802889" y="1802889"/>
                </a:lnTo>
                <a:lnTo>
                  <a:pt x="0" y="1802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9833387" y="-1033334"/>
            <a:ext cx="2293320" cy="2293320"/>
          </a:xfrm>
          <a:custGeom>
            <a:avLst/>
            <a:gdLst/>
            <a:ahLst/>
            <a:cxnLst/>
            <a:rect l="l" t="t" r="r" b="b"/>
            <a:pathLst>
              <a:path w="2293320" h="2293320">
                <a:moveTo>
                  <a:pt x="0" y="0"/>
                </a:moveTo>
                <a:lnTo>
                  <a:pt x="2293320" y="0"/>
                </a:lnTo>
                <a:lnTo>
                  <a:pt x="2293320" y="2293319"/>
                </a:lnTo>
                <a:lnTo>
                  <a:pt x="0" y="2293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1543050" y="-54747"/>
            <a:ext cx="2760734" cy="10341747"/>
            <a:chOff x="0" y="0"/>
            <a:chExt cx="727107" cy="2723752"/>
          </a:xfrm>
        </p:grpSpPr>
        <p:sp>
          <p:nvSpPr>
            <p:cNvPr id="7" name="Freeform 7"/>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txBody>
            <a:bodyPr/>
            <a:lstStyle/>
            <a:p>
              <a:endParaRPr lang="en-US"/>
            </a:p>
          </p:txBody>
        </p:sp>
        <p:sp>
          <p:nvSpPr>
            <p:cNvPr id="8" name="TextBox 8"/>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sp>
        <p:nvSpPr>
          <p:cNvPr id="9" name="TextBox 9"/>
          <p:cNvSpPr txBox="1"/>
          <p:nvPr/>
        </p:nvSpPr>
        <p:spPr>
          <a:xfrm>
            <a:off x="2324057" y="4385917"/>
            <a:ext cx="7837254" cy="1101090"/>
          </a:xfrm>
          <a:prstGeom prst="rect">
            <a:avLst/>
          </a:prstGeom>
        </p:spPr>
        <p:txBody>
          <a:bodyPr lIns="0" tIns="0" rIns="0" bIns="0" rtlCol="0" anchor="t">
            <a:spAutoFit/>
          </a:bodyPr>
          <a:lstStyle/>
          <a:p>
            <a:pPr marL="0" lvl="0" indent="0" algn="ctr">
              <a:lnSpc>
                <a:spcPts val="7884"/>
              </a:lnSpc>
              <a:spcBef>
                <a:spcPct val="0"/>
              </a:spcBef>
            </a:pPr>
            <a:r>
              <a:rPr lang="en-US" sz="6570">
                <a:solidFill>
                  <a:srgbClr val="FFFFFF"/>
                </a:solidFill>
                <a:latin typeface="Helvetica World Bold"/>
              </a:rPr>
              <a:t>Executive Director</a:t>
            </a:r>
          </a:p>
        </p:txBody>
      </p:sp>
      <p:sp>
        <p:nvSpPr>
          <p:cNvPr id="10" name="TextBox 10"/>
          <p:cNvSpPr txBox="1"/>
          <p:nvPr/>
        </p:nvSpPr>
        <p:spPr>
          <a:xfrm>
            <a:off x="1771172" y="3212307"/>
            <a:ext cx="8943023" cy="1183135"/>
          </a:xfrm>
          <a:prstGeom prst="rect">
            <a:avLst/>
          </a:prstGeom>
        </p:spPr>
        <p:txBody>
          <a:bodyPr lIns="0" tIns="0" rIns="0" bIns="0" rtlCol="0" anchor="t">
            <a:spAutoFit/>
          </a:bodyPr>
          <a:lstStyle/>
          <a:p>
            <a:pPr algn="ctr">
              <a:lnSpc>
                <a:spcPts val="9088"/>
              </a:lnSpc>
              <a:spcBef>
                <a:spcPct val="0"/>
              </a:spcBef>
            </a:pPr>
            <a:r>
              <a:rPr lang="en-US" sz="6099" spc="1158">
                <a:solidFill>
                  <a:srgbClr val="FFFFFF"/>
                </a:solidFill>
                <a:latin typeface="Helvetica World Bold"/>
              </a:rPr>
              <a:t>Angela Alexander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656" t="-5539" r="-1598" b="-15265"/>
            </a:stretch>
          </a:blipFill>
        </p:spPr>
        <p:txBody>
          <a:bodyPr/>
          <a:lstStyle/>
          <a:p>
            <a:endParaRPr lang="en-US"/>
          </a:p>
        </p:txBody>
      </p:sp>
      <p:sp>
        <p:nvSpPr>
          <p:cNvPr id="3" name="Freeform 3"/>
          <p:cNvSpPr/>
          <p:nvPr/>
        </p:nvSpPr>
        <p:spPr>
          <a:xfrm rot="-5400000">
            <a:off x="2014566" y="4718483"/>
            <a:ext cx="10573631" cy="1136665"/>
          </a:xfrm>
          <a:custGeom>
            <a:avLst/>
            <a:gdLst/>
            <a:ahLst/>
            <a:cxnLst/>
            <a:rect l="l" t="t" r="r" b="b"/>
            <a:pathLst>
              <a:path w="10573631" h="1136665">
                <a:moveTo>
                  <a:pt x="0" y="0"/>
                </a:moveTo>
                <a:lnTo>
                  <a:pt x="10573632" y="0"/>
                </a:lnTo>
                <a:lnTo>
                  <a:pt x="10573632" y="1136665"/>
                </a:lnTo>
                <a:lnTo>
                  <a:pt x="0" y="1136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252866" y="-136499"/>
            <a:ext cx="10083665" cy="11037424"/>
          </a:xfrm>
          <a:custGeom>
            <a:avLst/>
            <a:gdLst/>
            <a:ahLst/>
            <a:cxnLst/>
            <a:rect l="l" t="t" r="r" b="b"/>
            <a:pathLst>
              <a:path w="10083665" h="11037424">
                <a:moveTo>
                  <a:pt x="0" y="0"/>
                </a:moveTo>
                <a:lnTo>
                  <a:pt x="10083664" y="0"/>
                </a:lnTo>
                <a:lnTo>
                  <a:pt x="10083664" y="11037424"/>
                </a:lnTo>
                <a:lnTo>
                  <a:pt x="0" y="11037424"/>
                </a:lnTo>
                <a:lnTo>
                  <a:pt x="0" y="0"/>
                </a:lnTo>
                <a:close/>
              </a:path>
            </a:pathLst>
          </a:custGeom>
          <a:blipFill>
            <a:blip r:embed="rId5">
              <a:alphaModFix amt="90000"/>
              <a:extLst>
                <a:ext uri="{96DAC541-7B7A-43D3-8B79-37D633B846F1}">
                  <asvg:svgBlip xmlns:asvg="http://schemas.microsoft.com/office/drawing/2016/SVG/main" r:embed="rId6"/>
                </a:ext>
              </a:extLst>
            </a:blip>
            <a:stretch>
              <a:fillRect l="-10897" b="-1314"/>
            </a:stretch>
          </a:blipFill>
        </p:spPr>
        <p:txBody>
          <a:bodyPr/>
          <a:lstStyle/>
          <a:p>
            <a:endParaRPr lang="en-US"/>
          </a:p>
        </p:txBody>
      </p:sp>
      <p:sp>
        <p:nvSpPr>
          <p:cNvPr id="5" name="Freeform 5"/>
          <p:cNvSpPr/>
          <p:nvPr/>
        </p:nvSpPr>
        <p:spPr>
          <a:xfrm>
            <a:off x="8937492" y="786294"/>
            <a:ext cx="8714412" cy="8714412"/>
          </a:xfrm>
          <a:custGeom>
            <a:avLst/>
            <a:gdLst/>
            <a:ahLst/>
            <a:cxnLst/>
            <a:rect l="l" t="t" r="r" b="b"/>
            <a:pathLst>
              <a:path w="8714412" h="8714412">
                <a:moveTo>
                  <a:pt x="0" y="0"/>
                </a:moveTo>
                <a:lnTo>
                  <a:pt x="8714412" y="0"/>
                </a:lnTo>
                <a:lnTo>
                  <a:pt x="8714412" y="8714412"/>
                </a:lnTo>
                <a:lnTo>
                  <a:pt x="0" y="87144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8937492" y="1603878"/>
            <a:ext cx="6504724" cy="1012311"/>
          </a:xfrm>
          <a:custGeom>
            <a:avLst/>
            <a:gdLst/>
            <a:ahLst/>
            <a:cxnLst/>
            <a:rect l="l" t="t" r="r" b="b"/>
            <a:pathLst>
              <a:path w="6504724" h="1012311">
                <a:moveTo>
                  <a:pt x="0" y="0"/>
                </a:moveTo>
                <a:lnTo>
                  <a:pt x="6504724" y="0"/>
                </a:lnTo>
                <a:lnTo>
                  <a:pt x="6504724" y="1012311"/>
                </a:lnTo>
                <a:lnTo>
                  <a:pt x="0" y="1012311"/>
                </a:lnTo>
                <a:lnTo>
                  <a:pt x="0" y="0"/>
                </a:lnTo>
                <a:close/>
              </a:path>
            </a:pathLst>
          </a:custGeom>
          <a:blipFill>
            <a:blip r:embed="rId9">
              <a:extLst>
                <a:ext uri="{96DAC541-7B7A-43D3-8B79-37D633B846F1}">
                  <asvg:svgBlip xmlns:asvg="http://schemas.microsoft.com/office/drawing/2016/SVG/main" r:embed="rId10"/>
                </a:ext>
              </a:extLst>
            </a:blip>
            <a:stretch>
              <a:fillRect l="-16893" t="-389103" r="-55020" b="-615548"/>
            </a:stretch>
          </a:blipFill>
        </p:spPr>
        <p:txBody>
          <a:bodyPr/>
          <a:lstStyle/>
          <a:p>
            <a:endParaRPr lang="en-US"/>
          </a:p>
        </p:txBody>
      </p:sp>
      <p:sp>
        <p:nvSpPr>
          <p:cNvPr id="7" name="TextBox 7"/>
          <p:cNvSpPr txBox="1"/>
          <p:nvPr/>
        </p:nvSpPr>
        <p:spPr>
          <a:xfrm>
            <a:off x="1136279" y="3239590"/>
            <a:ext cx="4793234" cy="3636899"/>
          </a:xfrm>
          <a:prstGeom prst="rect">
            <a:avLst/>
          </a:prstGeom>
        </p:spPr>
        <p:txBody>
          <a:bodyPr lIns="0" tIns="0" rIns="0" bIns="0" rtlCol="0" anchor="t">
            <a:spAutoFit/>
          </a:bodyPr>
          <a:lstStyle/>
          <a:p>
            <a:pPr algn="just">
              <a:lnSpc>
                <a:spcPts val="7167"/>
              </a:lnSpc>
            </a:pPr>
            <a:r>
              <a:rPr lang="en-US" sz="6399" spc="-159" dirty="0">
                <a:solidFill>
                  <a:srgbClr val="2E4BB1"/>
                </a:solidFill>
                <a:latin typeface="Atkinson Hyperlegible Bold"/>
              </a:rPr>
              <a:t>About </a:t>
            </a:r>
          </a:p>
          <a:p>
            <a:pPr algn="just">
              <a:lnSpc>
                <a:spcPts val="7167"/>
              </a:lnSpc>
            </a:pPr>
            <a:r>
              <a:rPr lang="en-US" sz="6399" spc="-159" dirty="0">
                <a:solidFill>
                  <a:srgbClr val="2E4BB1"/>
                </a:solidFill>
                <a:latin typeface="Atkinson Hyperlegible Bold"/>
              </a:rPr>
              <a:t>The</a:t>
            </a:r>
          </a:p>
          <a:p>
            <a:pPr algn="just">
              <a:lnSpc>
                <a:spcPts val="7167"/>
              </a:lnSpc>
            </a:pPr>
            <a:r>
              <a:rPr lang="en-US" sz="6399" spc="-159" dirty="0">
                <a:solidFill>
                  <a:srgbClr val="2E4BB1"/>
                </a:solidFill>
                <a:latin typeface="Atkinson Hyperlegible Bold"/>
              </a:rPr>
              <a:t>NCTRCA Organization</a:t>
            </a:r>
          </a:p>
        </p:txBody>
      </p:sp>
      <p:sp>
        <p:nvSpPr>
          <p:cNvPr id="8" name="TextBox 8"/>
          <p:cNvSpPr txBox="1"/>
          <p:nvPr/>
        </p:nvSpPr>
        <p:spPr>
          <a:xfrm>
            <a:off x="9794070" y="1616956"/>
            <a:ext cx="7673750" cy="833755"/>
          </a:xfrm>
          <a:prstGeom prst="rect">
            <a:avLst/>
          </a:prstGeom>
        </p:spPr>
        <p:txBody>
          <a:bodyPr lIns="0" tIns="0" rIns="0" bIns="0" rtlCol="0" anchor="t">
            <a:spAutoFit/>
          </a:bodyPr>
          <a:lstStyle/>
          <a:p>
            <a:pPr>
              <a:lnSpc>
                <a:spcPts val="5959"/>
              </a:lnSpc>
            </a:pPr>
            <a:r>
              <a:rPr lang="en-US" sz="3999" spc="759">
                <a:solidFill>
                  <a:srgbClr val="F8F3ED"/>
                </a:solidFill>
                <a:latin typeface="Cooper Hewitt"/>
              </a:rPr>
              <a:t>35 YEARS ON A MISSION</a:t>
            </a:r>
          </a:p>
        </p:txBody>
      </p:sp>
      <p:sp>
        <p:nvSpPr>
          <p:cNvPr id="9" name="TextBox 9"/>
          <p:cNvSpPr txBox="1"/>
          <p:nvPr/>
        </p:nvSpPr>
        <p:spPr>
          <a:xfrm>
            <a:off x="9374936" y="3087190"/>
            <a:ext cx="7847565" cy="5604510"/>
          </a:xfrm>
          <a:prstGeom prst="rect">
            <a:avLst/>
          </a:prstGeom>
        </p:spPr>
        <p:txBody>
          <a:bodyPr lIns="0" tIns="0" rIns="0" bIns="0" rtlCol="0" anchor="t">
            <a:spAutoFit/>
          </a:bodyPr>
          <a:lstStyle/>
          <a:p>
            <a:pPr>
              <a:lnSpc>
                <a:spcPts val="2800"/>
              </a:lnSpc>
            </a:pPr>
            <a:r>
              <a:rPr lang="en-US" sz="2000" spc="100">
                <a:solidFill>
                  <a:srgbClr val="F8F3ED"/>
                </a:solidFill>
                <a:latin typeface="Cooper Hewitt"/>
              </a:rPr>
              <a:t>The North Central Texas Regional Certification Agency (NCTRCA) </a:t>
            </a:r>
          </a:p>
          <a:p>
            <a:pPr>
              <a:lnSpc>
                <a:spcPts val="2800"/>
              </a:lnSpc>
            </a:pPr>
            <a:r>
              <a:rPr lang="en-US" sz="2000" spc="100">
                <a:solidFill>
                  <a:srgbClr val="F8F3ED"/>
                </a:solidFill>
                <a:latin typeface="Cooper Hewitt"/>
              </a:rPr>
              <a:t>was established with a mission to enhance economic opportunities for historically underutilized businesses, NCTRCA certifies minority, women-owned, and disadvantaged enterprises, providing them with access to a wide range of contracting opportunities with government agencies and private sector organizations. </a:t>
            </a:r>
          </a:p>
          <a:p>
            <a:pPr>
              <a:lnSpc>
                <a:spcPts val="2800"/>
              </a:lnSpc>
            </a:pPr>
            <a:endParaRPr lang="en-US" sz="2000" spc="100">
              <a:solidFill>
                <a:srgbClr val="F8F3ED"/>
              </a:solidFill>
              <a:latin typeface="Cooper Hewitt"/>
            </a:endParaRPr>
          </a:p>
          <a:p>
            <a:pPr>
              <a:lnSpc>
                <a:spcPts val="3079"/>
              </a:lnSpc>
            </a:pPr>
            <a:r>
              <a:rPr lang="en-US" sz="2199" spc="109">
                <a:solidFill>
                  <a:srgbClr val="F8F3ED"/>
                </a:solidFill>
                <a:latin typeface="Cooper Hewitt"/>
              </a:rPr>
              <a:t>Through our certification programs, advocacy efforts, and collaborative partnerships, we strive to build a vibrant and diverse business community that drives innovation, economic growth, and prosperity for all stakeholders. Join us in our mission to create a more inclusive and equitable marketplace where every business has the opportunity to succeed and contribute to the region's prosperity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3ED"/>
        </a:solidFill>
        <a:effectLst/>
      </p:bgPr>
    </p:bg>
    <p:spTree>
      <p:nvGrpSpPr>
        <p:cNvPr id="1" name=""/>
        <p:cNvGrpSpPr/>
        <p:nvPr/>
      </p:nvGrpSpPr>
      <p:grpSpPr>
        <a:xfrm>
          <a:off x="0" y="0"/>
          <a:ext cx="0" cy="0"/>
          <a:chOff x="0" y="0"/>
          <a:chExt cx="0" cy="0"/>
        </a:xfrm>
      </p:grpSpPr>
      <p:sp>
        <p:nvSpPr>
          <p:cNvPr id="2" name="Freeform 2"/>
          <p:cNvSpPr/>
          <p:nvPr/>
        </p:nvSpPr>
        <p:spPr>
          <a:xfrm>
            <a:off x="-276739" y="-766804"/>
            <a:ext cx="18841477" cy="2025459"/>
          </a:xfrm>
          <a:custGeom>
            <a:avLst/>
            <a:gdLst/>
            <a:ahLst/>
            <a:cxnLst/>
            <a:rect l="l" t="t" r="r" b="b"/>
            <a:pathLst>
              <a:path w="18841477" h="2025459">
                <a:moveTo>
                  <a:pt x="0" y="0"/>
                </a:moveTo>
                <a:lnTo>
                  <a:pt x="18841478" y="0"/>
                </a:lnTo>
                <a:lnTo>
                  <a:pt x="18841478" y="2025458"/>
                </a:lnTo>
                <a:lnTo>
                  <a:pt x="0" y="20254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rot="3331738">
            <a:off x="10377905" y="586465"/>
            <a:ext cx="1526729" cy="0"/>
          </a:xfrm>
          <a:prstGeom prst="line">
            <a:avLst/>
          </a:prstGeom>
          <a:ln w="85725" cap="flat">
            <a:solidFill>
              <a:srgbClr val="28A4E5"/>
            </a:solidFill>
            <a:prstDash val="solid"/>
            <a:headEnd type="none" w="sm" len="sm"/>
            <a:tailEnd type="none" w="sm" len="sm"/>
          </a:ln>
        </p:spPr>
        <p:txBody>
          <a:bodyPr/>
          <a:lstStyle/>
          <a:p>
            <a:endParaRPr lang="en-US"/>
          </a:p>
        </p:txBody>
      </p:sp>
      <p:sp>
        <p:nvSpPr>
          <p:cNvPr id="4" name="AutoShape 4"/>
          <p:cNvSpPr/>
          <p:nvPr/>
        </p:nvSpPr>
        <p:spPr>
          <a:xfrm rot="7512695">
            <a:off x="15425683" y="711074"/>
            <a:ext cx="1183060" cy="0"/>
          </a:xfrm>
          <a:prstGeom prst="line">
            <a:avLst/>
          </a:prstGeom>
          <a:ln w="85725" cap="flat">
            <a:solidFill>
              <a:srgbClr val="28A4E5"/>
            </a:solidFill>
            <a:prstDash val="solid"/>
            <a:headEnd type="none" w="sm" len="sm"/>
            <a:tailEnd type="none" w="sm" len="sm"/>
          </a:ln>
        </p:spPr>
        <p:txBody>
          <a:bodyPr/>
          <a:lstStyle/>
          <a:p>
            <a:endParaRPr lang="en-US"/>
          </a:p>
        </p:txBody>
      </p:sp>
      <p:sp>
        <p:nvSpPr>
          <p:cNvPr id="5" name="AutoShape 5"/>
          <p:cNvSpPr/>
          <p:nvPr/>
        </p:nvSpPr>
        <p:spPr>
          <a:xfrm>
            <a:off x="11553184" y="1212519"/>
            <a:ext cx="4163884" cy="0"/>
          </a:xfrm>
          <a:prstGeom prst="line">
            <a:avLst/>
          </a:prstGeom>
          <a:ln w="85725" cap="flat">
            <a:solidFill>
              <a:srgbClr val="28A4E5"/>
            </a:solidFill>
            <a:prstDash val="solid"/>
            <a:headEnd type="none" w="sm" len="sm"/>
            <a:tailEnd type="none" w="sm" len="sm"/>
          </a:ln>
        </p:spPr>
        <p:txBody>
          <a:bodyPr/>
          <a:lstStyle/>
          <a:p>
            <a:endParaRPr lang="en-US"/>
          </a:p>
        </p:txBody>
      </p:sp>
      <p:sp>
        <p:nvSpPr>
          <p:cNvPr id="6" name="AutoShape 6"/>
          <p:cNvSpPr/>
          <p:nvPr/>
        </p:nvSpPr>
        <p:spPr>
          <a:xfrm>
            <a:off x="16282258" y="264975"/>
            <a:ext cx="4163884" cy="0"/>
          </a:xfrm>
          <a:prstGeom prst="line">
            <a:avLst/>
          </a:prstGeom>
          <a:ln w="85725" cap="flat">
            <a:solidFill>
              <a:srgbClr val="28A4E5"/>
            </a:solidFill>
            <a:prstDash val="solid"/>
            <a:headEnd type="none" w="sm" len="sm"/>
            <a:tailEnd type="none" w="sm" len="sm"/>
          </a:ln>
        </p:spPr>
        <p:txBody>
          <a:bodyPr/>
          <a:lstStyle/>
          <a:p>
            <a:endParaRPr lang="en-US"/>
          </a:p>
        </p:txBody>
      </p:sp>
      <p:sp>
        <p:nvSpPr>
          <p:cNvPr id="7" name="Freeform 7"/>
          <p:cNvSpPr/>
          <p:nvPr/>
        </p:nvSpPr>
        <p:spPr>
          <a:xfrm rot="5400000">
            <a:off x="-647336" y="6219463"/>
            <a:ext cx="8357370" cy="5005298"/>
          </a:xfrm>
          <a:custGeom>
            <a:avLst/>
            <a:gdLst/>
            <a:ahLst/>
            <a:cxnLst/>
            <a:rect l="l" t="t" r="r" b="b"/>
            <a:pathLst>
              <a:path w="8357370" h="5005298">
                <a:moveTo>
                  <a:pt x="0" y="0"/>
                </a:moveTo>
                <a:lnTo>
                  <a:pt x="8357370" y="0"/>
                </a:lnTo>
                <a:lnTo>
                  <a:pt x="8357370" y="5005298"/>
                </a:lnTo>
                <a:lnTo>
                  <a:pt x="0" y="5005298"/>
                </a:lnTo>
                <a:lnTo>
                  <a:pt x="0" y="0"/>
                </a:lnTo>
                <a:close/>
              </a:path>
            </a:pathLst>
          </a:custGeom>
          <a:blipFill>
            <a:blip r:embed="rId4">
              <a:alphaModFix amt="90000"/>
              <a:extLst>
                <a:ext uri="{96DAC541-7B7A-43D3-8B79-37D633B846F1}">
                  <asvg:svgBlip xmlns:asvg="http://schemas.microsoft.com/office/drawing/2016/SVG/main" r:embed="rId5"/>
                </a:ext>
              </a:extLst>
            </a:blip>
            <a:stretch>
              <a:fillRect t="-64096" b="-2874"/>
            </a:stretch>
          </a:blipFill>
        </p:spPr>
        <p:txBody>
          <a:bodyPr/>
          <a:lstStyle/>
          <a:p>
            <a:endParaRPr lang="en-US"/>
          </a:p>
        </p:txBody>
      </p:sp>
      <p:sp>
        <p:nvSpPr>
          <p:cNvPr id="8" name="Freeform 8"/>
          <p:cNvSpPr/>
          <p:nvPr/>
        </p:nvSpPr>
        <p:spPr>
          <a:xfrm rot="5400000">
            <a:off x="4965315" y="6219463"/>
            <a:ext cx="8357370" cy="5005298"/>
          </a:xfrm>
          <a:custGeom>
            <a:avLst/>
            <a:gdLst/>
            <a:ahLst/>
            <a:cxnLst/>
            <a:rect l="l" t="t" r="r" b="b"/>
            <a:pathLst>
              <a:path w="8357370" h="5005298">
                <a:moveTo>
                  <a:pt x="0" y="0"/>
                </a:moveTo>
                <a:lnTo>
                  <a:pt x="8357370" y="0"/>
                </a:lnTo>
                <a:lnTo>
                  <a:pt x="8357370" y="5005298"/>
                </a:lnTo>
                <a:lnTo>
                  <a:pt x="0" y="5005298"/>
                </a:lnTo>
                <a:lnTo>
                  <a:pt x="0" y="0"/>
                </a:lnTo>
                <a:close/>
              </a:path>
            </a:pathLst>
          </a:custGeom>
          <a:blipFill>
            <a:blip r:embed="rId4">
              <a:alphaModFix amt="90000"/>
              <a:extLst>
                <a:ext uri="{96DAC541-7B7A-43D3-8B79-37D633B846F1}">
                  <asvg:svgBlip xmlns:asvg="http://schemas.microsoft.com/office/drawing/2016/SVG/main" r:embed="rId5"/>
                </a:ext>
              </a:extLst>
            </a:blip>
            <a:stretch>
              <a:fillRect t="-64096" b="-2874"/>
            </a:stretch>
          </a:blipFill>
        </p:spPr>
        <p:txBody>
          <a:bodyPr/>
          <a:lstStyle/>
          <a:p>
            <a:endParaRPr lang="en-US"/>
          </a:p>
        </p:txBody>
      </p:sp>
      <p:sp>
        <p:nvSpPr>
          <p:cNvPr id="9" name="Freeform 9"/>
          <p:cNvSpPr/>
          <p:nvPr/>
        </p:nvSpPr>
        <p:spPr>
          <a:xfrm rot="5400000">
            <a:off x="10577966" y="6219463"/>
            <a:ext cx="8357370" cy="5005298"/>
          </a:xfrm>
          <a:custGeom>
            <a:avLst/>
            <a:gdLst/>
            <a:ahLst/>
            <a:cxnLst/>
            <a:rect l="l" t="t" r="r" b="b"/>
            <a:pathLst>
              <a:path w="8357370" h="5005298">
                <a:moveTo>
                  <a:pt x="0" y="0"/>
                </a:moveTo>
                <a:lnTo>
                  <a:pt x="8357370" y="0"/>
                </a:lnTo>
                <a:lnTo>
                  <a:pt x="8357370" y="5005298"/>
                </a:lnTo>
                <a:lnTo>
                  <a:pt x="0" y="5005298"/>
                </a:lnTo>
                <a:lnTo>
                  <a:pt x="0" y="0"/>
                </a:lnTo>
                <a:close/>
              </a:path>
            </a:pathLst>
          </a:custGeom>
          <a:blipFill>
            <a:blip r:embed="rId4">
              <a:alphaModFix amt="90000"/>
              <a:extLst>
                <a:ext uri="{96DAC541-7B7A-43D3-8B79-37D633B846F1}">
                  <asvg:svgBlip xmlns:asvg="http://schemas.microsoft.com/office/drawing/2016/SVG/main" r:embed="rId5"/>
                </a:ext>
              </a:extLst>
            </a:blip>
            <a:stretch>
              <a:fillRect t="-64096" b="-2874"/>
            </a:stretch>
          </a:blipFill>
        </p:spPr>
        <p:txBody>
          <a:bodyPr/>
          <a:lstStyle/>
          <a:p>
            <a:endParaRPr lang="en-US"/>
          </a:p>
        </p:txBody>
      </p:sp>
      <p:grpSp>
        <p:nvGrpSpPr>
          <p:cNvPr id="10" name="Group 10"/>
          <p:cNvGrpSpPr/>
          <p:nvPr/>
        </p:nvGrpSpPr>
        <p:grpSpPr>
          <a:xfrm>
            <a:off x="2378919" y="3786928"/>
            <a:ext cx="2304859" cy="1484423"/>
            <a:chOff x="0" y="0"/>
            <a:chExt cx="2971691" cy="1913890"/>
          </a:xfrm>
        </p:grpSpPr>
        <p:sp>
          <p:nvSpPr>
            <p:cNvPr id="11" name="Freeform 11"/>
            <p:cNvSpPr/>
            <p:nvPr/>
          </p:nvSpPr>
          <p:spPr>
            <a:xfrm>
              <a:off x="0" y="0"/>
              <a:ext cx="2971691" cy="1913890"/>
            </a:xfrm>
            <a:custGeom>
              <a:avLst/>
              <a:gdLst/>
              <a:ahLst/>
              <a:cxnLst/>
              <a:rect l="l" t="t" r="r" b="b"/>
              <a:pathLst>
                <a:path w="2971691" h="1913890">
                  <a:moveTo>
                    <a:pt x="0" y="0"/>
                  </a:moveTo>
                  <a:lnTo>
                    <a:pt x="2971691" y="0"/>
                  </a:lnTo>
                  <a:lnTo>
                    <a:pt x="2971691" y="1913890"/>
                  </a:lnTo>
                  <a:lnTo>
                    <a:pt x="0" y="1913890"/>
                  </a:lnTo>
                  <a:close/>
                </a:path>
              </a:pathLst>
            </a:custGeom>
            <a:solidFill>
              <a:srgbClr val="02084B"/>
            </a:solidFill>
          </p:spPr>
          <p:txBody>
            <a:bodyPr/>
            <a:lstStyle/>
            <a:p>
              <a:endParaRPr lang="en-US"/>
            </a:p>
          </p:txBody>
        </p:sp>
      </p:grpSp>
      <p:grpSp>
        <p:nvGrpSpPr>
          <p:cNvPr id="12" name="Group 12"/>
          <p:cNvGrpSpPr/>
          <p:nvPr/>
        </p:nvGrpSpPr>
        <p:grpSpPr>
          <a:xfrm>
            <a:off x="7991570" y="3786928"/>
            <a:ext cx="2304859" cy="1484423"/>
            <a:chOff x="0" y="0"/>
            <a:chExt cx="2971691" cy="1913890"/>
          </a:xfrm>
        </p:grpSpPr>
        <p:sp>
          <p:nvSpPr>
            <p:cNvPr id="13" name="Freeform 13"/>
            <p:cNvSpPr/>
            <p:nvPr/>
          </p:nvSpPr>
          <p:spPr>
            <a:xfrm>
              <a:off x="0" y="0"/>
              <a:ext cx="2971691" cy="1913890"/>
            </a:xfrm>
            <a:custGeom>
              <a:avLst/>
              <a:gdLst/>
              <a:ahLst/>
              <a:cxnLst/>
              <a:rect l="l" t="t" r="r" b="b"/>
              <a:pathLst>
                <a:path w="2971691" h="1913890">
                  <a:moveTo>
                    <a:pt x="0" y="0"/>
                  </a:moveTo>
                  <a:lnTo>
                    <a:pt x="2971691" y="0"/>
                  </a:lnTo>
                  <a:lnTo>
                    <a:pt x="2971691" y="1913890"/>
                  </a:lnTo>
                  <a:lnTo>
                    <a:pt x="0" y="1913890"/>
                  </a:lnTo>
                  <a:close/>
                </a:path>
              </a:pathLst>
            </a:custGeom>
            <a:solidFill>
              <a:srgbClr val="02084B"/>
            </a:solidFill>
          </p:spPr>
          <p:txBody>
            <a:bodyPr/>
            <a:lstStyle/>
            <a:p>
              <a:endParaRPr lang="en-US"/>
            </a:p>
          </p:txBody>
        </p:sp>
      </p:grpSp>
      <p:grpSp>
        <p:nvGrpSpPr>
          <p:cNvPr id="14" name="Group 14"/>
          <p:cNvGrpSpPr/>
          <p:nvPr/>
        </p:nvGrpSpPr>
        <p:grpSpPr>
          <a:xfrm>
            <a:off x="13604221" y="3786928"/>
            <a:ext cx="2304859" cy="1484423"/>
            <a:chOff x="0" y="0"/>
            <a:chExt cx="2971691" cy="1913890"/>
          </a:xfrm>
        </p:grpSpPr>
        <p:sp>
          <p:nvSpPr>
            <p:cNvPr id="15" name="Freeform 15"/>
            <p:cNvSpPr/>
            <p:nvPr/>
          </p:nvSpPr>
          <p:spPr>
            <a:xfrm>
              <a:off x="0" y="0"/>
              <a:ext cx="2971691" cy="1913890"/>
            </a:xfrm>
            <a:custGeom>
              <a:avLst/>
              <a:gdLst/>
              <a:ahLst/>
              <a:cxnLst/>
              <a:rect l="l" t="t" r="r" b="b"/>
              <a:pathLst>
                <a:path w="2971691" h="1913890">
                  <a:moveTo>
                    <a:pt x="0" y="0"/>
                  </a:moveTo>
                  <a:lnTo>
                    <a:pt x="2971691" y="0"/>
                  </a:lnTo>
                  <a:lnTo>
                    <a:pt x="2971691" y="1913890"/>
                  </a:lnTo>
                  <a:lnTo>
                    <a:pt x="0" y="1913890"/>
                  </a:lnTo>
                  <a:close/>
                </a:path>
              </a:pathLst>
            </a:custGeom>
            <a:solidFill>
              <a:srgbClr val="02084B"/>
            </a:solidFill>
          </p:spPr>
          <p:txBody>
            <a:bodyPr/>
            <a:lstStyle/>
            <a:p>
              <a:endParaRPr lang="en-US"/>
            </a:p>
          </p:txBody>
        </p:sp>
      </p:grpSp>
      <p:sp>
        <p:nvSpPr>
          <p:cNvPr id="16" name="Freeform 16"/>
          <p:cNvSpPr/>
          <p:nvPr/>
        </p:nvSpPr>
        <p:spPr>
          <a:xfrm>
            <a:off x="2901076" y="4269940"/>
            <a:ext cx="1260546" cy="518400"/>
          </a:xfrm>
          <a:custGeom>
            <a:avLst/>
            <a:gdLst/>
            <a:ahLst/>
            <a:cxnLst/>
            <a:rect l="l" t="t" r="r" b="b"/>
            <a:pathLst>
              <a:path w="1260546" h="518400">
                <a:moveTo>
                  <a:pt x="0" y="0"/>
                </a:moveTo>
                <a:lnTo>
                  <a:pt x="1260546" y="0"/>
                </a:lnTo>
                <a:lnTo>
                  <a:pt x="1260546" y="518400"/>
                </a:lnTo>
                <a:lnTo>
                  <a:pt x="0" y="518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8736618" y="4121758"/>
            <a:ext cx="814763" cy="814763"/>
          </a:xfrm>
          <a:custGeom>
            <a:avLst/>
            <a:gdLst/>
            <a:ahLst/>
            <a:cxnLst/>
            <a:rect l="l" t="t" r="r" b="b"/>
            <a:pathLst>
              <a:path w="814763" h="814763">
                <a:moveTo>
                  <a:pt x="0" y="0"/>
                </a:moveTo>
                <a:lnTo>
                  <a:pt x="814764" y="0"/>
                </a:lnTo>
                <a:lnTo>
                  <a:pt x="814764" y="814763"/>
                </a:lnTo>
                <a:lnTo>
                  <a:pt x="0" y="8147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14304005" y="4149080"/>
            <a:ext cx="905293" cy="814763"/>
          </a:xfrm>
          <a:custGeom>
            <a:avLst/>
            <a:gdLst/>
            <a:ahLst/>
            <a:cxnLst/>
            <a:rect l="l" t="t" r="r" b="b"/>
            <a:pathLst>
              <a:path w="905293" h="814763">
                <a:moveTo>
                  <a:pt x="0" y="0"/>
                </a:moveTo>
                <a:lnTo>
                  <a:pt x="905292" y="0"/>
                </a:lnTo>
                <a:lnTo>
                  <a:pt x="905292" y="814764"/>
                </a:lnTo>
                <a:lnTo>
                  <a:pt x="0" y="8147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a:off x="16015442" y="271512"/>
            <a:ext cx="2272558" cy="987142"/>
          </a:xfrm>
          <a:custGeom>
            <a:avLst/>
            <a:gdLst/>
            <a:ahLst/>
            <a:cxnLst/>
            <a:rect l="l" t="t" r="r" b="b"/>
            <a:pathLst>
              <a:path w="2272558" h="987142">
                <a:moveTo>
                  <a:pt x="0" y="0"/>
                </a:moveTo>
                <a:lnTo>
                  <a:pt x="2272558" y="0"/>
                </a:lnTo>
                <a:lnTo>
                  <a:pt x="2272558" y="987142"/>
                </a:lnTo>
                <a:lnTo>
                  <a:pt x="0" y="987142"/>
                </a:lnTo>
                <a:lnTo>
                  <a:pt x="0" y="0"/>
                </a:lnTo>
                <a:close/>
              </a:path>
            </a:pathLst>
          </a:custGeom>
          <a:blipFill>
            <a:blip r:embed="rId12"/>
            <a:stretch>
              <a:fillRect/>
            </a:stretch>
          </a:blipFill>
        </p:spPr>
        <p:txBody>
          <a:bodyPr/>
          <a:lstStyle/>
          <a:p>
            <a:endParaRPr lang="en-US"/>
          </a:p>
        </p:txBody>
      </p:sp>
      <p:sp>
        <p:nvSpPr>
          <p:cNvPr id="20" name="TextBox 20"/>
          <p:cNvSpPr txBox="1"/>
          <p:nvPr/>
        </p:nvSpPr>
        <p:spPr>
          <a:xfrm>
            <a:off x="4221192" y="2041365"/>
            <a:ext cx="8911186" cy="922274"/>
          </a:xfrm>
          <a:prstGeom prst="rect">
            <a:avLst/>
          </a:prstGeom>
        </p:spPr>
        <p:txBody>
          <a:bodyPr lIns="0" tIns="0" rIns="0" bIns="0" rtlCol="0" anchor="t">
            <a:spAutoFit/>
          </a:bodyPr>
          <a:lstStyle/>
          <a:p>
            <a:pPr>
              <a:lnSpc>
                <a:spcPts val="7167"/>
              </a:lnSpc>
            </a:pPr>
            <a:r>
              <a:rPr lang="en-US" sz="6399" spc="-159">
                <a:solidFill>
                  <a:srgbClr val="2E4BB1"/>
                </a:solidFill>
                <a:latin typeface="Atkinson Hyperlegible Bold"/>
              </a:rPr>
              <a:t>Our Value Proposition</a:t>
            </a:r>
          </a:p>
        </p:txBody>
      </p:sp>
      <p:sp>
        <p:nvSpPr>
          <p:cNvPr id="21" name="TextBox 21"/>
          <p:cNvSpPr txBox="1"/>
          <p:nvPr/>
        </p:nvSpPr>
        <p:spPr>
          <a:xfrm>
            <a:off x="1460852" y="5872313"/>
            <a:ext cx="4231302" cy="4103161"/>
          </a:xfrm>
          <a:prstGeom prst="rect">
            <a:avLst/>
          </a:prstGeom>
        </p:spPr>
        <p:txBody>
          <a:bodyPr lIns="0" tIns="0" rIns="0" bIns="0" rtlCol="0" anchor="t">
            <a:spAutoFit/>
          </a:bodyPr>
          <a:lstStyle/>
          <a:p>
            <a:pPr algn="ctr">
              <a:lnSpc>
                <a:spcPts val="2741"/>
              </a:lnSpc>
            </a:pPr>
            <a:r>
              <a:rPr lang="en-US" sz="1958" spc="97">
                <a:solidFill>
                  <a:srgbClr val="F8F3ED"/>
                </a:solidFill>
                <a:latin typeface="Atkinson Hyperlegible"/>
              </a:rPr>
              <a:t>Our dedicated certification officers offer free consultation services to guide and support every applicant through the certification process. We understand the importance of certification in accessing contracting opportunities, and our team is committed to ensuring a smooth and successful certification journey for all applicants.</a:t>
            </a:r>
          </a:p>
        </p:txBody>
      </p:sp>
      <p:sp>
        <p:nvSpPr>
          <p:cNvPr id="22" name="TextBox 22"/>
          <p:cNvSpPr txBox="1"/>
          <p:nvPr/>
        </p:nvSpPr>
        <p:spPr>
          <a:xfrm>
            <a:off x="6983195" y="5785000"/>
            <a:ext cx="4321609" cy="4295775"/>
          </a:xfrm>
          <a:prstGeom prst="rect">
            <a:avLst/>
          </a:prstGeom>
        </p:spPr>
        <p:txBody>
          <a:bodyPr lIns="0" tIns="0" rIns="0" bIns="0" rtlCol="0" anchor="t">
            <a:spAutoFit/>
          </a:bodyPr>
          <a:lstStyle/>
          <a:p>
            <a:pPr algn="ctr">
              <a:lnSpc>
                <a:spcPts val="3499"/>
              </a:lnSpc>
            </a:pPr>
            <a:endParaRPr/>
          </a:p>
          <a:p>
            <a:pPr algn="ctr">
              <a:lnSpc>
                <a:spcPts val="2800"/>
              </a:lnSpc>
            </a:pPr>
            <a:r>
              <a:rPr lang="en-US" sz="2000" spc="100">
                <a:solidFill>
                  <a:srgbClr val="F8F3ED"/>
                </a:solidFill>
                <a:latin typeface="Atkinson Hyperlegible"/>
              </a:rPr>
              <a:t>NCTRCA is proud to be fully integrated with the B2GNow system, a robust platform that facilitates seamless communication and information sharing. This integration enables member entities to access real-time data and insights on over 4000 certified firms, streamlining procurement processes and promoting transparency. </a:t>
            </a:r>
          </a:p>
        </p:txBody>
      </p:sp>
      <p:sp>
        <p:nvSpPr>
          <p:cNvPr id="23" name="TextBox 23"/>
          <p:cNvSpPr txBox="1"/>
          <p:nvPr/>
        </p:nvSpPr>
        <p:spPr>
          <a:xfrm>
            <a:off x="12651133" y="5775475"/>
            <a:ext cx="4321609" cy="4225925"/>
          </a:xfrm>
          <a:prstGeom prst="rect">
            <a:avLst/>
          </a:prstGeom>
        </p:spPr>
        <p:txBody>
          <a:bodyPr lIns="0" tIns="0" rIns="0" bIns="0" rtlCol="0" anchor="t">
            <a:spAutoFit/>
          </a:bodyPr>
          <a:lstStyle/>
          <a:p>
            <a:pPr algn="ctr">
              <a:lnSpc>
                <a:spcPts val="2800"/>
              </a:lnSpc>
            </a:pPr>
            <a:r>
              <a:rPr lang="en-US" sz="2000" spc="100">
                <a:solidFill>
                  <a:srgbClr val="F8F3ED"/>
                </a:solidFill>
                <a:latin typeface="Atkinson Hyperlegible"/>
              </a:rPr>
              <a:t>NCTRCA actively collaborates with member entities to organize workshops and events aimed at fostering education, networking, and professional development opportunities. These partnerships are integral to our mission of promoting diversity, equity, and inclusion in procurement practices and supporting the growth and success of certified businesses in the region.</a:t>
            </a:r>
          </a:p>
        </p:txBody>
      </p:sp>
      <p:sp>
        <p:nvSpPr>
          <p:cNvPr id="24" name="TextBox 24"/>
          <p:cNvSpPr txBox="1"/>
          <p:nvPr/>
        </p:nvSpPr>
        <p:spPr>
          <a:xfrm>
            <a:off x="1030947" y="5259538"/>
            <a:ext cx="5003051" cy="517525"/>
          </a:xfrm>
          <a:prstGeom prst="rect">
            <a:avLst/>
          </a:prstGeom>
        </p:spPr>
        <p:txBody>
          <a:bodyPr lIns="0" tIns="0" rIns="0" bIns="0" rtlCol="0" anchor="t">
            <a:spAutoFit/>
          </a:bodyPr>
          <a:lstStyle/>
          <a:p>
            <a:pPr algn="ctr">
              <a:lnSpc>
                <a:spcPts val="3724"/>
              </a:lnSpc>
            </a:pPr>
            <a:r>
              <a:rPr lang="en-US" sz="2499" spc="474">
                <a:solidFill>
                  <a:srgbClr val="FAD02C"/>
                </a:solidFill>
                <a:latin typeface="Cooper Hewitt"/>
              </a:rPr>
              <a:t> CERTIFICATION TEAM</a:t>
            </a:r>
          </a:p>
        </p:txBody>
      </p:sp>
      <p:sp>
        <p:nvSpPr>
          <p:cNvPr id="25" name="TextBox 25"/>
          <p:cNvSpPr txBox="1"/>
          <p:nvPr/>
        </p:nvSpPr>
        <p:spPr>
          <a:xfrm>
            <a:off x="7382602" y="5213500"/>
            <a:ext cx="3522795" cy="984250"/>
          </a:xfrm>
          <a:prstGeom prst="rect">
            <a:avLst/>
          </a:prstGeom>
        </p:spPr>
        <p:txBody>
          <a:bodyPr lIns="0" tIns="0" rIns="0" bIns="0" rtlCol="0" anchor="t">
            <a:spAutoFit/>
          </a:bodyPr>
          <a:lstStyle/>
          <a:p>
            <a:pPr algn="ctr">
              <a:lnSpc>
                <a:spcPts val="3724"/>
              </a:lnSpc>
            </a:pPr>
            <a:r>
              <a:rPr lang="en-US" sz="2499" spc="474">
                <a:solidFill>
                  <a:srgbClr val="FAD02C"/>
                </a:solidFill>
                <a:latin typeface="Cooper Hewitt"/>
              </a:rPr>
              <a:t>SEAMLESS INTEGRATION</a:t>
            </a:r>
          </a:p>
        </p:txBody>
      </p:sp>
      <p:sp>
        <p:nvSpPr>
          <p:cNvPr id="26" name="TextBox 26"/>
          <p:cNvSpPr txBox="1"/>
          <p:nvPr/>
        </p:nvSpPr>
        <p:spPr>
          <a:xfrm>
            <a:off x="12256249" y="5259538"/>
            <a:ext cx="5205110" cy="517525"/>
          </a:xfrm>
          <a:prstGeom prst="rect">
            <a:avLst/>
          </a:prstGeom>
        </p:spPr>
        <p:txBody>
          <a:bodyPr lIns="0" tIns="0" rIns="0" bIns="0" rtlCol="0" anchor="t">
            <a:spAutoFit/>
          </a:bodyPr>
          <a:lstStyle/>
          <a:p>
            <a:pPr algn="ctr">
              <a:lnSpc>
                <a:spcPts val="3724"/>
              </a:lnSpc>
            </a:pPr>
            <a:r>
              <a:rPr lang="en-US" sz="2499" spc="474">
                <a:solidFill>
                  <a:srgbClr val="FAD02C"/>
                </a:solidFill>
                <a:latin typeface="Cooper Hewitt"/>
              </a:rPr>
              <a:t>OUTREACH &amp; EDUCATION </a:t>
            </a:r>
          </a:p>
        </p:txBody>
      </p:sp>
      <p:sp>
        <p:nvSpPr>
          <p:cNvPr id="27" name="TextBox 27"/>
          <p:cNvSpPr txBox="1"/>
          <p:nvPr/>
        </p:nvSpPr>
        <p:spPr>
          <a:xfrm>
            <a:off x="-1088813" y="241162"/>
            <a:ext cx="11798027" cy="613436"/>
          </a:xfrm>
          <a:prstGeom prst="rect">
            <a:avLst/>
          </a:prstGeom>
        </p:spPr>
        <p:txBody>
          <a:bodyPr lIns="0" tIns="0" rIns="0" bIns="0" rtlCol="0" anchor="t">
            <a:spAutoFit/>
          </a:bodyPr>
          <a:lstStyle/>
          <a:p>
            <a:pPr algn="ctr">
              <a:lnSpc>
                <a:spcPts val="5038"/>
              </a:lnSpc>
            </a:pPr>
            <a:r>
              <a:rPr lang="en-US" sz="3598">
                <a:solidFill>
                  <a:srgbClr val="FFFFFF"/>
                </a:solidFill>
                <a:latin typeface="Atkinson Hyperlegible Italics"/>
              </a:rPr>
              <a:t>Empowering Businesses Through Certification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a:off x="-276739" y="-766804"/>
            <a:ext cx="18841477" cy="2025459"/>
          </a:xfrm>
          <a:custGeom>
            <a:avLst/>
            <a:gdLst/>
            <a:ahLst/>
            <a:cxnLst/>
            <a:rect l="l" t="t" r="r" b="b"/>
            <a:pathLst>
              <a:path w="18841477" h="2025459">
                <a:moveTo>
                  <a:pt x="0" y="0"/>
                </a:moveTo>
                <a:lnTo>
                  <a:pt x="18841478" y="0"/>
                </a:lnTo>
                <a:lnTo>
                  <a:pt x="18841478" y="2025458"/>
                </a:lnTo>
                <a:lnTo>
                  <a:pt x="0" y="20254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54882" y="3652118"/>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5" name="Freeform 5"/>
          <p:cNvSpPr/>
          <p:nvPr/>
        </p:nvSpPr>
        <p:spPr>
          <a:xfrm>
            <a:off x="9587960" y="3652118"/>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6" name="Freeform 6"/>
          <p:cNvSpPr/>
          <p:nvPr/>
        </p:nvSpPr>
        <p:spPr>
          <a:xfrm>
            <a:off x="854882" y="5913625"/>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7" name="Freeform 7"/>
          <p:cNvSpPr/>
          <p:nvPr/>
        </p:nvSpPr>
        <p:spPr>
          <a:xfrm>
            <a:off x="9587960" y="5913625"/>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8" name="Freeform 8"/>
          <p:cNvSpPr/>
          <p:nvPr/>
        </p:nvSpPr>
        <p:spPr>
          <a:xfrm>
            <a:off x="854882" y="8175132"/>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9" name="Freeform 9"/>
          <p:cNvSpPr/>
          <p:nvPr/>
        </p:nvSpPr>
        <p:spPr>
          <a:xfrm>
            <a:off x="9587960" y="8175132"/>
            <a:ext cx="1734952" cy="1103981"/>
          </a:xfrm>
          <a:custGeom>
            <a:avLst/>
            <a:gdLst/>
            <a:ahLst/>
            <a:cxnLst/>
            <a:rect l="l" t="t" r="r" b="b"/>
            <a:pathLst>
              <a:path w="1734952" h="1103981">
                <a:moveTo>
                  <a:pt x="0" y="0"/>
                </a:moveTo>
                <a:lnTo>
                  <a:pt x="1734952" y="0"/>
                </a:lnTo>
                <a:lnTo>
                  <a:pt x="1734952" y="1103981"/>
                </a:lnTo>
                <a:lnTo>
                  <a:pt x="0" y="1103981"/>
                </a:lnTo>
                <a:lnTo>
                  <a:pt x="0" y="0"/>
                </a:lnTo>
                <a:close/>
              </a:path>
            </a:pathLst>
          </a:custGeom>
          <a:blipFill>
            <a:blip r:embed="rId3">
              <a:extLst>
                <a:ext uri="{96DAC541-7B7A-43D3-8B79-37D633B846F1}">
                  <asvg:svgBlip xmlns:asvg="http://schemas.microsoft.com/office/drawing/2016/SVG/main" r:embed="rId4"/>
                </a:ext>
              </a:extLst>
            </a:blip>
            <a:stretch>
              <a:fillRect l="-428407" r="-73625" b="-1707"/>
            </a:stretch>
          </a:blipFill>
        </p:spPr>
        <p:txBody>
          <a:bodyPr/>
          <a:lstStyle/>
          <a:p>
            <a:endParaRPr lang="en-US"/>
          </a:p>
        </p:txBody>
      </p:sp>
      <p:sp>
        <p:nvSpPr>
          <p:cNvPr id="10" name="AutoShape 10"/>
          <p:cNvSpPr/>
          <p:nvPr/>
        </p:nvSpPr>
        <p:spPr>
          <a:xfrm rot="3331738">
            <a:off x="10377905" y="586465"/>
            <a:ext cx="1526729" cy="0"/>
          </a:xfrm>
          <a:prstGeom prst="line">
            <a:avLst/>
          </a:prstGeom>
          <a:ln w="85725" cap="flat">
            <a:solidFill>
              <a:srgbClr val="28A4E5"/>
            </a:solidFill>
            <a:prstDash val="solid"/>
            <a:headEnd type="none" w="sm" len="sm"/>
            <a:tailEnd type="none" w="sm" len="sm"/>
          </a:ln>
        </p:spPr>
        <p:txBody>
          <a:bodyPr/>
          <a:lstStyle/>
          <a:p>
            <a:endParaRPr lang="en-US"/>
          </a:p>
        </p:txBody>
      </p:sp>
      <p:sp>
        <p:nvSpPr>
          <p:cNvPr id="11" name="AutoShape 11"/>
          <p:cNvSpPr/>
          <p:nvPr/>
        </p:nvSpPr>
        <p:spPr>
          <a:xfrm rot="7512695">
            <a:off x="15425683" y="711074"/>
            <a:ext cx="1183060" cy="0"/>
          </a:xfrm>
          <a:prstGeom prst="line">
            <a:avLst/>
          </a:prstGeom>
          <a:ln w="85725" cap="flat">
            <a:solidFill>
              <a:srgbClr val="28A4E5"/>
            </a:solidFill>
            <a:prstDash val="solid"/>
            <a:headEnd type="none" w="sm" len="sm"/>
            <a:tailEnd type="none" w="sm" len="sm"/>
          </a:ln>
        </p:spPr>
        <p:txBody>
          <a:bodyPr/>
          <a:lstStyle/>
          <a:p>
            <a:endParaRPr lang="en-US"/>
          </a:p>
        </p:txBody>
      </p:sp>
      <p:sp>
        <p:nvSpPr>
          <p:cNvPr id="12" name="AutoShape 12"/>
          <p:cNvSpPr/>
          <p:nvPr/>
        </p:nvSpPr>
        <p:spPr>
          <a:xfrm>
            <a:off x="11553184" y="1212519"/>
            <a:ext cx="4163884" cy="0"/>
          </a:xfrm>
          <a:prstGeom prst="line">
            <a:avLst/>
          </a:prstGeom>
          <a:ln w="85725" cap="flat">
            <a:solidFill>
              <a:srgbClr val="28A4E5"/>
            </a:solidFill>
            <a:prstDash val="solid"/>
            <a:headEnd type="none" w="sm" len="sm"/>
            <a:tailEnd type="none" w="sm" len="sm"/>
          </a:ln>
        </p:spPr>
        <p:txBody>
          <a:bodyPr/>
          <a:lstStyle/>
          <a:p>
            <a:endParaRPr lang="en-US"/>
          </a:p>
        </p:txBody>
      </p:sp>
      <p:sp>
        <p:nvSpPr>
          <p:cNvPr id="13" name="AutoShape 13"/>
          <p:cNvSpPr/>
          <p:nvPr/>
        </p:nvSpPr>
        <p:spPr>
          <a:xfrm>
            <a:off x="16282258" y="264975"/>
            <a:ext cx="4163884" cy="0"/>
          </a:xfrm>
          <a:prstGeom prst="line">
            <a:avLst/>
          </a:prstGeom>
          <a:ln w="85725" cap="flat">
            <a:solidFill>
              <a:srgbClr val="28A4E5"/>
            </a:solidFill>
            <a:prstDash val="solid"/>
            <a:headEnd type="none" w="sm" len="sm"/>
            <a:tailEnd type="none" w="sm" len="sm"/>
          </a:ln>
        </p:spPr>
        <p:txBody>
          <a:bodyPr/>
          <a:lstStyle/>
          <a:p>
            <a:endParaRPr lang="en-US"/>
          </a:p>
        </p:txBody>
      </p:sp>
      <p:sp>
        <p:nvSpPr>
          <p:cNvPr id="14" name="Freeform 14"/>
          <p:cNvSpPr/>
          <p:nvPr/>
        </p:nvSpPr>
        <p:spPr>
          <a:xfrm>
            <a:off x="16123021" y="378975"/>
            <a:ext cx="2272558" cy="987142"/>
          </a:xfrm>
          <a:custGeom>
            <a:avLst/>
            <a:gdLst/>
            <a:ahLst/>
            <a:cxnLst/>
            <a:rect l="l" t="t" r="r" b="b"/>
            <a:pathLst>
              <a:path w="2272558" h="987142">
                <a:moveTo>
                  <a:pt x="0" y="0"/>
                </a:moveTo>
                <a:lnTo>
                  <a:pt x="2272558" y="0"/>
                </a:lnTo>
                <a:lnTo>
                  <a:pt x="2272558" y="987143"/>
                </a:lnTo>
                <a:lnTo>
                  <a:pt x="0" y="987143"/>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028700" y="1907253"/>
            <a:ext cx="3122268" cy="922274"/>
          </a:xfrm>
          <a:prstGeom prst="rect">
            <a:avLst/>
          </a:prstGeom>
        </p:spPr>
        <p:txBody>
          <a:bodyPr lIns="0" tIns="0" rIns="0" bIns="0" rtlCol="0" anchor="t">
            <a:spAutoFit/>
          </a:bodyPr>
          <a:lstStyle/>
          <a:p>
            <a:pPr algn="just">
              <a:lnSpc>
                <a:spcPts val="7167"/>
              </a:lnSpc>
            </a:pPr>
            <a:r>
              <a:rPr lang="en-US" sz="6399" spc="-159">
                <a:solidFill>
                  <a:srgbClr val="2E4BB1"/>
                </a:solidFill>
                <a:latin typeface="Open Sans Extra Bold Bold"/>
              </a:rPr>
              <a:t>Our</a:t>
            </a:r>
          </a:p>
        </p:txBody>
      </p:sp>
      <p:sp>
        <p:nvSpPr>
          <p:cNvPr id="16" name="TextBox 16"/>
          <p:cNvSpPr txBox="1"/>
          <p:nvPr/>
        </p:nvSpPr>
        <p:spPr>
          <a:xfrm>
            <a:off x="2754270" y="1907253"/>
            <a:ext cx="6068255" cy="922274"/>
          </a:xfrm>
          <a:prstGeom prst="rect">
            <a:avLst/>
          </a:prstGeom>
        </p:spPr>
        <p:txBody>
          <a:bodyPr lIns="0" tIns="0" rIns="0" bIns="0" rtlCol="0" anchor="t">
            <a:spAutoFit/>
          </a:bodyPr>
          <a:lstStyle/>
          <a:p>
            <a:pPr algn="just">
              <a:lnSpc>
                <a:spcPts val="7167"/>
              </a:lnSpc>
            </a:pPr>
            <a:r>
              <a:rPr lang="en-US" sz="6399" spc="-159">
                <a:solidFill>
                  <a:srgbClr val="1D87BF"/>
                </a:solidFill>
                <a:latin typeface="Open Sans Extra Bold Bold"/>
              </a:rPr>
              <a:t>Services</a:t>
            </a:r>
          </a:p>
        </p:txBody>
      </p:sp>
      <p:sp>
        <p:nvSpPr>
          <p:cNvPr id="17" name="TextBox 17"/>
          <p:cNvSpPr txBox="1"/>
          <p:nvPr/>
        </p:nvSpPr>
        <p:spPr>
          <a:xfrm>
            <a:off x="2754270" y="3490193"/>
            <a:ext cx="5293244"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DBE CERTIFICATIONS</a:t>
            </a:r>
          </a:p>
        </p:txBody>
      </p:sp>
      <p:sp>
        <p:nvSpPr>
          <p:cNvPr id="18" name="TextBox 18"/>
          <p:cNvSpPr txBox="1"/>
          <p:nvPr/>
        </p:nvSpPr>
        <p:spPr>
          <a:xfrm>
            <a:off x="11612520" y="3490193"/>
            <a:ext cx="4953012"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MBE CERTIFICATIONS</a:t>
            </a:r>
          </a:p>
        </p:txBody>
      </p:sp>
      <p:sp>
        <p:nvSpPr>
          <p:cNvPr id="19" name="TextBox 19"/>
          <p:cNvSpPr txBox="1"/>
          <p:nvPr/>
        </p:nvSpPr>
        <p:spPr>
          <a:xfrm>
            <a:off x="2754270" y="5751700"/>
            <a:ext cx="5093107"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WBE CERTIFICATIONS</a:t>
            </a:r>
          </a:p>
        </p:txBody>
      </p:sp>
      <p:sp>
        <p:nvSpPr>
          <p:cNvPr id="20" name="TextBox 20"/>
          <p:cNvSpPr txBox="1"/>
          <p:nvPr/>
        </p:nvSpPr>
        <p:spPr>
          <a:xfrm>
            <a:off x="11612520" y="5751700"/>
            <a:ext cx="5113121"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SBE CERTIFICATIONS</a:t>
            </a:r>
          </a:p>
        </p:txBody>
      </p:sp>
      <p:sp>
        <p:nvSpPr>
          <p:cNvPr id="21" name="TextBox 21"/>
          <p:cNvSpPr txBox="1"/>
          <p:nvPr/>
        </p:nvSpPr>
        <p:spPr>
          <a:xfrm>
            <a:off x="2754270" y="8013207"/>
            <a:ext cx="6068255"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ACDBE CERTIFICATIONS</a:t>
            </a:r>
          </a:p>
        </p:txBody>
      </p:sp>
      <p:sp>
        <p:nvSpPr>
          <p:cNvPr id="22" name="TextBox 22"/>
          <p:cNvSpPr txBox="1"/>
          <p:nvPr/>
        </p:nvSpPr>
        <p:spPr>
          <a:xfrm>
            <a:off x="11612520" y="8013207"/>
            <a:ext cx="5433340" cy="613410"/>
          </a:xfrm>
          <a:prstGeom prst="rect">
            <a:avLst/>
          </a:prstGeom>
        </p:spPr>
        <p:txBody>
          <a:bodyPr lIns="0" tIns="0" rIns="0" bIns="0" rtlCol="0" anchor="t">
            <a:spAutoFit/>
          </a:bodyPr>
          <a:lstStyle/>
          <a:p>
            <a:pPr algn="just">
              <a:lnSpc>
                <a:spcPts val="4470"/>
              </a:lnSpc>
            </a:pPr>
            <a:r>
              <a:rPr lang="en-US" sz="3000" spc="570">
                <a:solidFill>
                  <a:srgbClr val="2E4BB1"/>
                </a:solidFill>
                <a:latin typeface="Cooper Hewitt"/>
              </a:rPr>
              <a:t>SBEC CERTIFICATIONS</a:t>
            </a:r>
          </a:p>
        </p:txBody>
      </p:sp>
      <p:sp>
        <p:nvSpPr>
          <p:cNvPr id="23" name="TextBox 23"/>
          <p:cNvSpPr txBox="1"/>
          <p:nvPr/>
        </p:nvSpPr>
        <p:spPr>
          <a:xfrm>
            <a:off x="2754270" y="4017736"/>
            <a:ext cx="6389730" cy="92710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Disadvantaged Business Enterprise Certification </a:t>
            </a:r>
          </a:p>
        </p:txBody>
      </p:sp>
      <p:sp>
        <p:nvSpPr>
          <p:cNvPr id="24" name="TextBox 24"/>
          <p:cNvSpPr txBox="1"/>
          <p:nvPr/>
        </p:nvSpPr>
        <p:spPr>
          <a:xfrm>
            <a:off x="11612520" y="4017736"/>
            <a:ext cx="6389730" cy="92710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Minority-Owned Business Enterprise Certification</a:t>
            </a:r>
          </a:p>
        </p:txBody>
      </p:sp>
      <p:sp>
        <p:nvSpPr>
          <p:cNvPr id="25" name="TextBox 25"/>
          <p:cNvSpPr txBox="1"/>
          <p:nvPr/>
        </p:nvSpPr>
        <p:spPr>
          <a:xfrm>
            <a:off x="2754270" y="6279243"/>
            <a:ext cx="6389730" cy="92710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Women- Owned Business Enterprise Certification</a:t>
            </a:r>
          </a:p>
        </p:txBody>
      </p:sp>
      <p:sp>
        <p:nvSpPr>
          <p:cNvPr id="26" name="TextBox 26"/>
          <p:cNvSpPr txBox="1"/>
          <p:nvPr/>
        </p:nvSpPr>
        <p:spPr>
          <a:xfrm>
            <a:off x="11612520" y="6279243"/>
            <a:ext cx="6389730" cy="48895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Small Business Enterprise Certification</a:t>
            </a:r>
          </a:p>
        </p:txBody>
      </p:sp>
      <p:sp>
        <p:nvSpPr>
          <p:cNvPr id="27" name="TextBox 27"/>
          <p:cNvSpPr txBox="1"/>
          <p:nvPr/>
        </p:nvSpPr>
        <p:spPr>
          <a:xfrm>
            <a:off x="2754270" y="8540750"/>
            <a:ext cx="6389730" cy="92710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Airport Concessionaire Disadvantage Business Enterprise Certification</a:t>
            </a:r>
          </a:p>
        </p:txBody>
      </p:sp>
      <p:sp>
        <p:nvSpPr>
          <p:cNvPr id="28" name="TextBox 28"/>
          <p:cNvSpPr txBox="1"/>
          <p:nvPr/>
        </p:nvSpPr>
        <p:spPr>
          <a:xfrm>
            <a:off x="11612520" y="8540750"/>
            <a:ext cx="6389730" cy="927100"/>
          </a:xfrm>
          <a:prstGeom prst="rect">
            <a:avLst/>
          </a:prstGeom>
        </p:spPr>
        <p:txBody>
          <a:bodyPr lIns="0" tIns="0" rIns="0" bIns="0" rtlCol="0" anchor="t">
            <a:spAutoFit/>
          </a:bodyPr>
          <a:lstStyle/>
          <a:p>
            <a:pPr>
              <a:lnSpc>
                <a:spcPts val="3499"/>
              </a:lnSpc>
            </a:pPr>
            <a:r>
              <a:rPr lang="en-US" sz="2499" spc="124">
                <a:solidFill>
                  <a:srgbClr val="02084B"/>
                </a:solidFill>
                <a:latin typeface="Cooper Hewitt"/>
              </a:rPr>
              <a:t>Small Business Enterprise Concession Certification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7" y="-4276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txBody>
          <a:bodyPr/>
          <a:lstStyle/>
          <a:p>
            <a:endParaRPr lang="en-US" dirty="0"/>
          </a:p>
        </p:txBody>
      </p:sp>
      <p:sp>
        <p:nvSpPr>
          <p:cNvPr id="3" name="Freeform 3"/>
          <p:cNvSpPr/>
          <p:nvPr/>
        </p:nvSpPr>
        <p:spPr>
          <a:xfrm flipH="1">
            <a:off x="0" y="5816849"/>
            <a:ext cx="18288000" cy="6057900"/>
          </a:xfrm>
          <a:custGeom>
            <a:avLst/>
            <a:gdLst/>
            <a:ahLst/>
            <a:cxnLst/>
            <a:rect l="l" t="t" r="r" b="b"/>
            <a:pathLst>
              <a:path w="18288000" h="6057900">
                <a:moveTo>
                  <a:pt x="18288000" y="0"/>
                </a:moveTo>
                <a:lnTo>
                  <a:pt x="0" y="0"/>
                </a:lnTo>
                <a:lnTo>
                  <a:pt x="0" y="6057900"/>
                </a:lnTo>
                <a:lnTo>
                  <a:pt x="18288000" y="6057900"/>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4902965"/>
            <a:ext cx="2283151" cy="3265906"/>
          </a:xfrm>
          <a:custGeom>
            <a:avLst/>
            <a:gdLst/>
            <a:ahLst/>
            <a:cxnLst/>
            <a:rect l="l" t="t" r="r" b="b"/>
            <a:pathLst>
              <a:path w="2283151" h="3265906">
                <a:moveTo>
                  <a:pt x="0" y="0"/>
                </a:moveTo>
                <a:lnTo>
                  <a:pt x="2283151" y="0"/>
                </a:lnTo>
                <a:lnTo>
                  <a:pt x="2283151" y="3265906"/>
                </a:lnTo>
                <a:lnTo>
                  <a:pt x="0" y="3265906"/>
                </a:lnTo>
                <a:lnTo>
                  <a:pt x="0" y="0"/>
                </a:lnTo>
                <a:close/>
              </a:path>
            </a:pathLst>
          </a:custGeom>
          <a:blipFill>
            <a:blip r:embed="rId3">
              <a:extLst>
                <a:ext uri="{96DAC541-7B7A-43D3-8B79-37D633B846F1}">
                  <asvg:svgBlip xmlns:asvg="http://schemas.microsoft.com/office/drawing/2016/SVG/main" r:embed="rId4"/>
                </a:ext>
              </a:extLst>
            </a:blip>
            <a:stretch>
              <a:fillRect r="-700998" b="-85489"/>
            </a:stretch>
          </a:blipFill>
        </p:spPr>
        <p:txBody>
          <a:bodyPr/>
          <a:lstStyle/>
          <a:p>
            <a:endParaRPr lang="en-US"/>
          </a:p>
        </p:txBody>
      </p:sp>
      <p:sp>
        <p:nvSpPr>
          <p:cNvPr id="5" name="TextBox 5"/>
          <p:cNvSpPr txBox="1"/>
          <p:nvPr/>
        </p:nvSpPr>
        <p:spPr>
          <a:xfrm>
            <a:off x="4873775" y="2905064"/>
            <a:ext cx="5594914" cy="1476248"/>
          </a:xfrm>
          <a:prstGeom prst="rect">
            <a:avLst/>
          </a:prstGeom>
        </p:spPr>
        <p:txBody>
          <a:bodyPr lIns="0" tIns="0" rIns="0" bIns="0" rtlCol="0" anchor="t">
            <a:spAutoFit/>
          </a:bodyPr>
          <a:lstStyle/>
          <a:p>
            <a:pPr algn="just">
              <a:lnSpc>
                <a:spcPts val="11535"/>
              </a:lnSpc>
            </a:pPr>
            <a:endParaRPr lang="en-US" sz="10299" spc="-257" dirty="0">
              <a:solidFill>
                <a:srgbClr val="F8F3ED"/>
              </a:solidFill>
              <a:latin typeface="Open Sans Extra Bold Bold"/>
            </a:endParaRPr>
          </a:p>
        </p:txBody>
      </p:sp>
      <p:sp>
        <p:nvSpPr>
          <p:cNvPr id="6" name="TextBox 6"/>
          <p:cNvSpPr txBox="1"/>
          <p:nvPr/>
        </p:nvSpPr>
        <p:spPr>
          <a:xfrm>
            <a:off x="762000" y="253429"/>
            <a:ext cx="12801600" cy="2949525"/>
          </a:xfrm>
          <a:prstGeom prst="rect">
            <a:avLst/>
          </a:prstGeom>
        </p:spPr>
        <p:txBody>
          <a:bodyPr wrap="square" lIns="0" tIns="0" rIns="0" bIns="0" rtlCol="0" anchor="t">
            <a:spAutoFit/>
          </a:bodyPr>
          <a:lstStyle/>
          <a:p>
            <a:pPr algn="just">
              <a:lnSpc>
                <a:spcPts val="11535"/>
              </a:lnSpc>
            </a:pPr>
            <a:r>
              <a:rPr lang="en-US" sz="10299" spc="-257" dirty="0">
                <a:solidFill>
                  <a:srgbClr val="94D1FF"/>
                </a:solidFill>
                <a:latin typeface="Helvetica World Bold" panose="020B0604020202020204" charset="-128"/>
                <a:ea typeface="Helvetica World Bold" panose="020B0604020202020204" charset="-128"/>
                <a:cs typeface="Helvetica World Bold" panose="020B0604020202020204" charset="-128"/>
              </a:rPr>
              <a:t>C</a:t>
            </a:r>
            <a:r>
              <a:rPr lang="en-US" sz="9600" spc="-257" dirty="0">
                <a:solidFill>
                  <a:srgbClr val="94D1FF"/>
                </a:solidFill>
                <a:latin typeface="Helvetica World Bold" panose="020B0604020202020204" charset="-128"/>
                <a:ea typeface="Helvetica World Bold" panose="020B0604020202020204" charset="-128"/>
                <a:cs typeface="Helvetica World Bold" panose="020B0604020202020204" charset="-128"/>
              </a:rPr>
              <a:t>ertification Process</a:t>
            </a:r>
          </a:p>
          <a:p>
            <a:pPr algn="just">
              <a:lnSpc>
                <a:spcPts val="11535"/>
              </a:lnSpc>
            </a:pPr>
            <a:endParaRPr lang="en-US" sz="10299" spc="-257" dirty="0">
              <a:solidFill>
                <a:srgbClr val="94D1FF"/>
              </a:solidFill>
              <a:latin typeface="Open Sans Extra Bold Bold"/>
            </a:endParaRPr>
          </a:p>
        </p:txBody>
      </p:sp>
      <p:sp>
        <p:nvSpPr>
          <p:cNvPr id="7" name="TextBox 7"/>
          <p:cNvSpPr txBox="1"/>
          <p:nvPr/>
        </p:nvSpPr>
        <p:spPr>
          <a:xfrm>
            <a:off x="5175877" y="4471342"/>
            <a:ext cx="7586679" cy="488950"/>
          </a:xfrm>
          <a:prstGeom prst="rect">
            <a:avLst/>
          </a:prstGeom>
        </p:spPr>
        <p:txBody>
          <a:bodyPr lIns="0" tIns="0" rIns="0" bIns="0" rtlCol="0" anchor="t">
            <a:spAutoFit/>
          </a:bodyPr>
          <a:lstStyle/>
          <a:p>
            <a:pPr algn="ctr">
              <a:lnSpc>
                <a:spcPts val="3499"/>
              </a:lnSpc>
            </a:pPr>
            <a:endParaRPr/>
          </a:p>
        </p:txBody>
      </p:sp>
      <p:pic>
        <p:nvPicPr>
          <p:cNvPr id="10" name="Picture 9">
            <a:extLst>
              <a:ext uri="{FF2B5EF4-FFF2-40B4-BE49-F238E27FC236}">
                <a16:creationId xmlns:a16="http://schemas.microsoft.com/office/drawing/2014/main" id="{A18B5950-D93E-6D01-796C-D587BF1305A9}"/>
              </a:ext>
            </a:extLst>
          </p:cNvPr>
          <p:cNvPicPr>
            <a:picLocks noChangeAspect="1"/>
          </p:cNvPicPr>
          <p:nvPr/>
        </p:nvPicPr>
        <p:blipFill>
          <a:blip r:embed="rId5"/>
          <a:stretch>
            <a:fillRect/>
          </a:stretch>
        </p:blipFill>
        <p:spPr>
          <a:xfrm>
            <a:off x="3429000" y="1925888"/>
            <a:ext cx="10800143" cy="77819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sign with white text&#10;&#10;Description automatically generated">
            <a:extLst>
              <a:ext uri="{FF2B5EF4-FFF2-40B4-BE49-F238E27FC236}">
                <a16:creationId xmlns:a16="http://schemas.microsoft.com/office/drawing/2014/main" id="{2A63CCA9-03DA-9359-0948-A36B3F341B79}"/>
              </a:ext>
            </a:extLst>
          </p:cNvPr>
          <p:cNvPicPr>
            <a:picLocks noChangeAspect="1"/>
          </p:cNvPicPr>
          <p:nvPr/>
        </p:nvPicPr>
        <p:blipFill rotWithShape="1">
          <a:blip r:embed="rId2"/>
          <a:srcRect r="888" b="-1"/>
          <a:stretch/>
        </p:blipFill>
        <p:spPr>
          <a:xfrm>
            <a:off x="0" y="342900"/>
            <a:ext cx="17068797" cy="9601200"/>
          </a:xfrm>
          <a:prstGeom prst="rect">
            <a:avLst/>
          </a:prstGeom>
        </p:spPr>
      </p:pic>
    </p:spTree>
    <p:extLst>
      <p:ext uri="{BB962C8B-B14F-4D97-AF65-F5344CB8AC3E}">
        <p14:creationId xmlns:p14="http://schemas.microsoft.com/office/powerpoint/2010/main" val="62083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11F504-2191-9BDC-63EF-AE70691859AD}"/>
              </a:ext>
            </a:extLst>
          </p:cNvPr>
          <p:cNvSpPr txBox="1">
            <a:spLocks/>
          </p:cNvSpPr>
          <p:nvPr/>
        </p:nvSpPr>
        <p:spPr>
          <a:xfrm>
            <a:off x="2515615" y="7194330"/>
            <a:ext cx="11510702" cy="1631484"/>
          </a:xfrm>
          <a:prstGeom prst="rect">
            <a:avLst/>
          </a:prstGeom>
        </p:spPr>
        <p:txBody>
          <a:bodyPr vert="horz" lIns="137160" tIns="68580" rIns="137160" bIns="6858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900"/>
              </a:spcAft>
              <a:defRPr/>
            </a:pPr>
            <a:r>
              <a:rPr lang="en-US" sz="7200" dirty="0">
                <a:solidFill>
                  <a:schemeClr val="accent1"/>
                </a:solidFill>
              </a:rPr>
              <a:t>IMPORTANT DOCUMENTS</a:t>
            </a:r>
          </a:p>
        </p:txBody>
      </p:sp>
      <p:pic>
        <p:nvPicPr>
          <p:cNvPr id="5" name="Picture 4">
            <a:extLst>
              <a:ext uri="{FF2B5EF4-FFF2-40B4-BE49-F238E27FC236}">
                <a16:creationId xmlns:a16="http://schemas.microsoft.com/office/drawing/2014/main" id="{1DBE81F3-513D-B743-6AEC-5BD75FF15750}"/>
              </a:ext>
            </a:extLst>
          </p:cNvPr>
          <p:cNvPicPr>
            <a:picLocks noChangeAspect="1"/>
          </p:cNvPicPr>
          <p:nvPr/>
        </p:nvPicPr>
        <p:blipFill>
          <a:blip r:embed="rId2"/>
          <a:stretch>
            <a:fillRect/>
          </a:stretch>
        </p:blipFill>
        <p:spPr>
          <a:xfrm>
            <a:off x="4437873" y="342900"/>
            <a:ext cx="9412254" cy="7164021"/>
          </a:xfrm>
          <a:prstGeom prst="rect">
            <a:avLst/>
          </a:prstGeom>
        </p:spPr>
      </p:pic>
    </p:spTree>
    <p:extLst>
      <p:ext uri="{BB962C8B-B14F-4D97-AF65-F5344CB8AC3E}">
        <p14:creationId xmlns:p14="http://schemas.microsoft.com/office/powerpoint/2010/main" val="21863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12947022" y="735740"/>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7BC3D0-31B7-7CA4-4D03-4B33C50F6730}"/>
              </a:ext>
            </a:extLst>
          </p:cNvPr>
          <p:cNvSpPr txBox="1">
            <a:spLocks/>
          </p:cNvSpPr>
          <p:nvPr/>
        </p:nvSpPr>
        <p:spPr>
          <a:xfrm>
            <a:off x="8842443" y="719239"/>
            <a:ext cx="8188257" cy="19883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defRPr/>
            </a:pPr>
            <a:r>
              <a:rPr lang="en-US" sz="4400" kern="1200" cap="none">
                <a:ln w="0"/>
                <a:solidFill>
                  <a:schemeClr val="tx1"/>
                </a:solidFill>
                <a:effectLst>
                  <a:outerShdw blurRad="38100" dist="25400" dir="5400000" algn="ctr" rotWithShape="0">
                    <a:srgbClr val="6E747A">
                      <a:alpha val="43000"/>
                    </a:srgbClr>
                  </a:outerShdw>
                </a:effectLst>
                <a:latin typeface="+mj-lt"/>
                <a:ea typeface="+mj-ea"/>
                <a:cs typeface="+mj-cs"/>
              </a:rPr>
              <a:t>ACDBE and DBE Applications</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229600"/>
            <a:ext cx="4009294"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yellow and white checklist&#10;&#10;Description automatically generated">
            <a:extLst>
              <a:ext uri="{FF2B5EF4-FFF2-40B4-BE49-F238E27FC236}">
                <a16:creationId xmlns:a16="http://schemas.microsoft.com/office/drawing/2014/main" id="{95D1E14F-7FCF-53B0-570A-C22C8E41F3C5}"/>
              </a:ext>
            </a:extLst>
          </p:cNvPr>
          <p:cNvPicPr>
            <a:picLocks noChangeAspect="1"/>
          </p:cNvPicPr>
          <p:nvPr/>
        </p:nvPicPr>
        <p:blipFill>
          <a:blip r:embed="rId2"/>
          <a:stretch>
            <a:fillRect/>
          </a:stretch>
        </p:blipFill>
        <p:spPr>
          <a:xfrm>
            <a:off x="1054773" y="2158720"/>
            <a:ext cx="7166071" cy="571494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7" name="Content Placeholder 2">
            <a:extLst>
              <a:ext uri="{FF2B5EF4-FFF2-40B4-BE49-F238E27FC236}">
                <a16:creationId xmlns:a16="http://schemas.microsoft.com/office/drawing/2014/main" id="{6A66DCAB-9B00-8333-8B98-25E81ED74875}"/>
              </a:ext>
            </a:extLst>
          </p:cNvPr>
          <p:cNvGraphicFramePr/>
          <p:nvPr>
            <p:extLst>
              <p:ext uri="{D42A27DB-BD31-4B8C-83A1-F6EECF244321}">
                <p14:modId xmlns:p14="http://schemas.microsoft.com/office/powerpoint/2010/main" val="967614205"/>
              </p:ext>
            </p:extLst>
          </p:nvPr>
        </p:nvGraphicFramePr>
        <p:xfrm>
          <a:off x="8842443" y="2976664"/>
          <a:ext cx="8188257" cy="628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310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24CB4B6AEC3488D8EA9F02B2091DE" ma:contentTypeVersion="16" ma:contentTypeDescription="Create a new document." ma:contentTypeScope="" ma:versionID="b280ef65a36aaa10e9977b665020b867">
  <xsd:schema xmlns:xsd="http://www.w3.org/2001/XMLSchema" xmlns:xs="http://www.w3.org/2001/XMLSchema" xmlns:p="http://schemas.microsoft.com/office/2006/metadata/properties" xmlns:ns3="62870eca-f0f5-4c04-936d-c754dd8f670b" xmlns:ns4="8f1b49e8-d7e7-493d-8f7d-75d8117b4e7c" targetNamespace="http://schemas.microsoft.com/office/2006/metadata/properties" ma:root="true" ma:fieldsID="88310db68750af2c3ef8634f22c6d095" ns3:_="" ns4:_="">
    <xsd:import namespace="62870eca-f0f5-4c04-936d-c754dd8f670b"/>
    <xsd:import namespace="8f1b49e8-d7e7-493d-8f7d-75d8117b4e7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70eca-f0f5-4c04-936d-c754dd8f67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1b49e8-d7e7-493d-8f7d-75d8117b4e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2870eca-f0f5-4c04-936d-c754dd8f670b" xsi:nil="true"/>
  </documentManagement>
</p:properties>
</file>

<file path=customXml/itemProps1.xml><?xml version="1.0" encoding="utf-8"?>
<ds:datastoreItem xmlns:ds="http://schemas.openxmlformats.org/officeDocument/2006/customXml" ds:itemID="{23983CB8-E75B-49A9-90C0-1FE723027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70eca-f0f5-4c04-936d-c754dd8f670b"/>
    <ds:schemaRef ds:uri="8f1b49e8-d7e7-493d-8f7d-75d8117b4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6F87F-8D72-4026-A895-E6FF0EF5594B}">
  <ds:schemaRefs>
    <ds:schemaRef ds:uri="http://schemas.microsoft.com/sharepoint/v3/contenttype/forms"/>
  </ds:schemaRefs>
</ds:datastoreItem>
</file>

<file path=customXml/itemProps3.xml><?xml version="1.0" encoding="utf-8"?>
<ds:datastoreItem xmlns:ds="http://schemas.openxmlformats.org/officeDocument/2006/customXml" ds:itemID="{97D63C7E-5AC2-4EB7-BF5C-AE71158A95AC}">
  <ds:schemaRefs>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 ds:uri="62870eca-f0f5-4c04-936d-c754dd8f670b"/>
    <ds:schemaRef ds:uri="http://schemas.openxmlformats.org/package/2006/metadata/core-properties"/>
    <ds:schemaRef ds:uri="8f1b49e8-d7e7-493d-8f7d-75d8117b4e7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278</TotalTime>
  <Words>585</Words>
  <Application>Microsoft Office PowerPoint</Application>
  <PresentationFormat>Custom</PresentationFormat>
  <Paragraphs>79</Paragraphs>
  <Slides>14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Cooper Hewitt Bold</vt:lpstr>
      <vt:lpstr>Helvetica World Bold</vt:lpstr>
      <vt:lpstr>Cooper Hewitt</vt:lpstr>
      <vt:lpstr>Calibri</vt:lpstr>
      <vt:lpstr>Atkinson Hyperlegible</vt:lpstr>
      <vt:lpstr>Atkinson Hyperlegible Italics</vt:lpstr>
      <vt:lpstr>Helvetica Now Bold</vt:lpstr>
      <vt:lpstr>Atkinson Hyperlegible Bold</vt:lpstr>
      <vt:lpstr>Open Sans Extra Bold Bold</vt:lpstr>
      <vt:lpstr>Arial</vt:lpstr>
      <vt:lpstr>Century Gothic</vt:lpstr>
      <vt:lpstr>Wingdings 3</vt:lpstr>
      <vt:lpstr>Office Theme</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Public and governmental member Entities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Proposal Presentation</dc:title>
  <dc:creator>Angela</dc:creator>
  <cp:lastModifiedBy>Furtado, Andrew C</cp:lastModifiedBy>
  <cp:revision>4</cp:revision>
  <cp:lastPrinted>2024-05-01T13:33:20Z</cp:lastPrinted>
  <dcterms:created xsi:type="dcterms:W3CDTF">2006-08-16T00:00:00Z</dcterms:created>
  <dcterms:modified xsi:type="dcterms:W3CDTF">2024-05-02T16:44:39Z</dcterms:modified>
  <dc:identifier>DAF_W1ElZvQ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0x01010040124CB4B6AEC3488D8EA9F02B2091DE</vt:lpwstr>
  </property>
</Properties>
</file>